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6"/>
  </p:notesMasterIdLst>
  <p:handoutMasterIdLst>
    <p:handoutMasterId r:id="rId27"/>
  </p:handoutMasterIdLst>
  <p:sldIdLst>
    <p:sldId id="256" r:id="rId2"/>
    <p:sldId id="279" r:id="rId3"/>
    <p:sldId id="273" r:id="rId4"/>
    <p:sldId id="274" r:id="rId5"/>
    <p:sldId id="257" r:id="rId6"/>
    <p:sldId id="258" r:id="rId7"/>
    <p:sldId id="259" r:id="rId8"/>
    <p:sldId id="260" r:id="rId9"/>
    <p:sldId id="261" r:id="rId10"/>
    <p:sldId id="262" r:id="rId11"/>
    <p:sldId id="263" r:id="rId12"/>
    <p:sldId id="264" r:id="rId13"/>
    <p:sldId id="265" r:id="rId14"/>
    <p:sldId id="266" r:id="rId15"/>
    <p:sldId id="275" r:id="rId16"/>
    <p:sldId id="267" r:id="rId17"/>
    <p:sldId id="268" r:id="rId18"/>
    <p:sldId id="278" r:id="rId19"/>
    <p:sldId id="269" r:id="rId20"/>
    <p:sldId id="271" r:id="rId21"/>
    <p:sldId id="272" r:id="rId22"/>
    <p:sldId id="270" r:id="rId23"/>
    <p:sldId id="276" r:id="rId24"/>
    <p:sldId id="277"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62" autoAdjust="0"/>
  </p:normalViewPr>
  <p:slideViewPr>
    <p:cSldViewPr>
      <p:cViewPr varScale="1">
        <p:scale>
          <a:sx n="61" d="100"/>
          <a:sy n="61" d="100"/>
        </p:scale>
        <p:origin x="-1997" y="-67"/>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3096" y="-77"/>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2B82DD00-94F3-4D6C-8D2D-6B187A7802F7}" type="datetimeFigureOut">
              <a:rPr lang="en-US" smtClean="0"/>
              <a:t>2/13/2015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7AED54AA-000D-46E8-A743-6249A94713F3}" type="slidenum">
              <a:rPr lang="en-US" smtClean="0"/>
              <a:t>‹#›</a:t>
            </a:fld>
            <a:endParaRPr lang="en-US"/>
          </a:p>
        </p:txBody>
      </p:sp>
    </p:spTree>
    <p:extLst>
      <p:ext uri="{BB962C8B-B14F-4D97-AF65-F5344CB8AC3E}">
        <p14:creationId xmlns:p14="http://schemas.microsoft.com/office/powerpoint/2010/main" val="2349996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760693C-8575-4355-BCF8-B6FDDD6D2DC3}" type="datetimeFigureOut">
              <a:rPr lang="en-US" smtClean="0"/>
              <a:t>2/13/2015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D55D0B7-D3EC-4285-8256-1209C7314997}" type="slidenum">
              <a:rPr lang="en-US" smtClean="0"/>
              <a:t>‹#›</a:t>
            </a:fld>
            <a:endParaRPr lang="en-US"/>
          </a:p>
        </p:txBody>
      </p:sp>
    </p:spTree>
    <p:extLst>
      <p:ext uri="{BB962C8B-B14F-4D97-AF65-F5344CB8AC3E}">
        <p14:creationId xmlns:p14="http://schemas.microsoft.com/office/powerpoint/2010/main" val="686458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1</a:t>
            </a:fld>
            <a:endParaRPr lang="en-US"/>
          </a:p>
        </p:txBody>
      </p:sp>
    </p:spTree>
    <p:extLst>
      <p:ext uri="{BB962C8B-B14F-4D97-AF65-F5344CB8AC3E}">
        <p14:creationId xmlns:p14="http://schemas.microsoft.com/office/powerpoint/2010/main" val="1445486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55D0B7-D3EC-4285-8256-1209C7314997}" type="slidenum">
              <a:rPr lang="en-US" smtClean="0"/>
              <a:t>12</a:t>
            </a:fld>
            <a:endParaRPr lang="en-US"/>
          </a:p>
        </p:txBody>
      </p:sp>
    </p:spTree>
    <p:extLst>
      <p:ext uri="{BB962C8B-B14F-4D97-AF65-F5344CB8AC3E}">
        <p14:creationId xmlns:p14="http://schemas.microsoft.com/office/powerpoint/2010/main" val="2563131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55D0B7-D3EC-4285-8256-1209C7314997}" type="slidenum">
              <a:rPr lang="en-US" smtClean="0"/>
              <a:t>13</a:t>
            </a:fld>
            <a:endParaRPr lang="en-US"/>
          </a:p>
        </p:txBody>
      </p:sp>
    </p:spTree>
    <p:extLst>
      <p:ext uri="{BB962C8B-B14F-4D97-AF65-F5344CB8AC3E}">
        <p14:creationId xmlns:p14="http://schemas.microsoft.com/office/powerpoint/2010/main" val="4265162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sz="1700" dirty="0"/>
              <a:t>Point of 522 exemptions is to balance interests between creditors and debtors, i.e., to protect debtors' "essential needs".</a:t>
            </a:r>
          </a:p>
          <a:p>
            <a:pPr marL="181240" indent="-181240">
              <a:buFont typeface="Arial" panose="020B0604020202020204" pitchFamily="34" charset="0"/>
              <a:buChar char="•"/>
            </a:pPr>
            <a:r>
              <a:rPr lang="en-US" sz="1700" dirty="0"/>
              <a:t>Traditional and Roth IRAs place limits on use of accounts so that owners do not receive a cash windfall (to the extent they are not in pay status).  Not true of inherited IRAs.</a:t>
            </a:r>
          </a:p>
          <a:p>
            <a:endParaRPr lang="en-US" dirty="0" smtClean="0"/>
          </a:p>
          <a:p>
            <a:pPr marL="181240" indent="-181240">
              <a:buFont typeface="Arial" panose="020B0604020202020204" pitchFamily="34" charset="0"/>
              <a:buChar char="•"/>
            </a:pPr>
            <a:r>
              <a:rPr lang="en-US" sz="1500" dirty="0"/>
              <a:t>Inherited IRAs should be placed in spendthrift trusts for the beneficiary, instead of being left to the beneficiary outright.</a:t>
            </a:r>
          </a:p>
          <a:p>
            <a:pPr marL="1147852" lvl="2" indent="-181240">
              <a:buFont typeface="Arial" panose="020B0604020202020204" pitchFamily="34" charset="0"/>
              <a:buChar char="•"/>
            </a:pPr>
            <a:r>
              <a:rPr lang="en-US" sz="1500" dirty="0"/>
              <a:t>Although the Maryland exemption is very likely to include Inherited IRAs (compare with Arizona language), the state where the debtor is located will have the controlling exemption statute.</a:t>
            </a:r>
          </a:p>
          <a:p>
            <a:pPr marL="1147852" lvl="2" indent="-181240">
              <a:buFont typeface="Arial" panose="020B0604020202020204" pitchFamily="34" charset="0"/>
              <a:buChar char="•"/>
            </a:pPr>
            <a:r>
              <a:rPr lang="en-US" sz="1500" dirty="0"/>
              <a:t>Planning for the next generation we should be mindful that the client's children and more remote descendants may be located in states where the applicable exemption statute does not cover the Inherited IRA.</a:t>
            </a:r>
          </a:p>
          <a:p>
            <a:pPr marL="181240" indent="-181240">
              <a:buFont typeface="Arial" panose="020B0604020202020204" pitchFamily="34" charset="0"/>
              <a:buChar char="•"/>
            </a:pPr>
            <a:r>
              <a:rPr lang="en-US" sz="1500" dirty="0"/>
              <a:t>Rolled over plans that originated in qualified ERISA plans are not apart of the calculation on the cap on the exemption.  Such funds should not be rolled over into the same account as a Traditional/Roth RIA. </a:t>
            </a:r>
          </a:p>
          <a:p>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14</a:t>
            </a:fld>
            <a:endParaRPr lang="en-US"/>
          </a:p>
        </p:txBody>
      </p:sp>
    </p:spTree>
    <p:extLst>
      <p:ext uri="{BB962C8B-B14F-4D97-AF65-F5344CB8AC3E}">
        <p14:creationId xmlns:p14="http://schemas.microsoft.com/office/powerpoint/2010/main" val="1319643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Natalie Choate: Life and Death Planning for Retirement Benefits.</a:t>
            </a:r>
          </a:p>
          <a:p>
            <a:endParaRPr lang="en-US" dirty="0" smtClean="0"/>
          </a:p>
          <a:p>
            <a:pPr marL="181240" indent="-181240">
              <a:buFont typeface="Arial" panose="020B0604020202020204" pitchFamily="34" charset="0"/>
              <a:buChar char="•"/>
            </a:pPr>
            <a:r>
              <a:rPr lang="en-US" sz="1500" dirty="0"/>
              <a:t>Clark makes distinction between inherited IRAs and IRAs left to the owner's spouse.  However, the opinion does not further elaborate on whether spousal IRAs or roll-overs would be exempt.</a:t>
            </a:r>
          </a:p>
          <a:p>
            <a:pPr marL="664546" lvl="1" indent="-181240">
              <a:buFont typeface="Arial" panose="020B0604020202020204" pitchFamily="34" charset="0"/>
              <a:buChar char="•"/>
            </a:pPr>
            <a:r>
              <a:rPr lang="en-US" sz="1500" dirty="0"/>
              <a:t>Excerpt from </a:t>
            </a:r>
            <a:r>
              <a:rPr lang="en-US" sz="1500" u="sng" dirty="0"/>
              <a:t>2010</a:t>
            </a:r>
            <a:r>
              <a:rPr lang="en-US" sz="1500" dirty="0"/>
              <a:t> Daniel Rubin article: In general, and assuming that the surviving spouse has been named as the designated beneficiary of the deceased spouse's IRA, the surviving spouse may roll over the deceased spouse's IRA into his or her own IRA, which would then generally be exempt.</a:t>
            </a:r>
          </a:p>
          <a:p>
            <a:pPr marL="181240" indent="-181240">
              <a:buFont typeface="Arial" panose="020B0604020202020204" pitchFamily="34" charset="0"/>
              <a:buChar char="•"/>
            </a:pPr>
            <a:r>
              <a:rPr lang="en-US" sz="1500" dirty="0"/>
              <a:t>Spouse has ability to roll over or treat as own.  However, planning goals may make leaving IRA in trust the better option—preserves balance of assets for intended beneficiaries.  Also allows spouse to take withdrawals immediately without penalty.</a:t>
            </a:r>
          </a:p>
          <a:p>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16</a:t>
            </a:fld>
            <a:endParaRPr lang="en-US"/>
          </a:p>
        </p:txBody>
      </p:sp>
    </p:spTree>
    <p:extLst>
      <p:ext uri="{BB962C8B-B14F-4D97-AF65-F5344CB8AC3E}">
        <p14:creationId xmlns:p14="http://schemas.microsoft.com/office/powerpoint/2010/main" val="206352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sz="1500" dirty="0"/>
              <a:t>Note that the DB's life expectancy continues for the successive beneficiaries.  Does not recalculate at each death.</a:t>
            </a:r>
          </a:p>
          <a:p>
            <a:pPr marL="181240" indent="-181240">
              <a:buFont typeface="Arial" panose="020B0604020202020204" pitchFamily="34" charset="0"/>
              <a:buChar char="•"/>
            </a:pPr>
            <a:r>
              <a:rPr lang="en-US" sz="1500" dirty="0"/>
              <a:t>Spouse Options—IF NOT ROLLED OVER/TREATED AS OWN:</a:t>
            </a:r>
          </a:p>
          <a:p>
            <a:pPr marL="664546" lvl="1" indent="-181240">
              <a:buFont typeface="Arial" panose="020B0604020202020204" pitchFamily="34" charset="0"/>
              <a:buChar char="•"/>
            </a:pPr>
            <a:r>
              <a:rPr lang="en-US" sz="1500" dirty="0"/>
              <a:t>Before Required Beginning Date (</a:t>
            </a:r>
            <a:r>
              <a:rPr lang="en-US" sz="1500" b="1" dirty="0"/>
              <a:t>RBD</a:t>
            </a:r>
            <a:r>
              <a:rPr lang="en-US" sz="1500" dirty="0"/>
              <a:t>) – Applicable distribution period (</a:t>
            </a:r>
            <a:r>
              <a:rPr lang="en-US" sz="1500" b="1" dirty="0"/>
              <a:t>ADP</a:t>
            </a:r>
            <a:r>
              <a:rPr lang="en-US" sz="1500" dirty="0"/>
              <a:t>) is spouse's life expectancy.</a:t>
            </a:r>
          </a:p>
          <a:p>
            <a:pPr marL="664546" lvl="1" indent="-181240">
              <a:buFont typeface="Arial" panose="020B0604020202020204" pitchFamily="34" charset="0"/>
              <a:buChar char="•"/>
            </a:pPr>
            <a:r>
              <a:rPr lang="en-US" sz="1500" dirty="0"/>
              <a:t>On or After RBD -- ADP is spouse's life expectancy or owner's life expectancy, whichever is longer.</a:t>
            </a:r>
          </a:p>
          <a:p>
            <a:pPr marL="664546" lvl="1" indent="-181240">
              <a:buFont typeface="Arial" panose="020B0604020202020204" pitchFamily="34" charset="0"/>
              <a:buChar char="•"/>
            </a:pPr>
            <a:r>
              <a:rPr lang="en-US" sz="1500" dirty="0"/>
              <a:t>Required minimum distributions (</a:t>
            </a:r>
            <a:r>
              <a:rPr lang="en-US" sz="1500" b="1" dirty="0"/>
              <a:t>RMD</a:t>
            </a:r>
            <a:r>
              <a:rPr lang="en-US" sz="1500" dirty="0"/>
              <a:t>) begins year after participant death.</a:t>
            </a:r>
          </a:p>
          <a:p>
            <a:pPr marL="664546" lvl="1" indent="-181240">
              <a:buFont typeface="Arial" panose="020B0604020202020204" pitchFamily="34" charset="0"/>
              <a:buChar char="•"/>
            </a:pPr>
            <a:r>
              <a:rPr lang="en-US" sz="1500" dirty="0"/>
              <a:t>Other details:</a:t>
            </a:r>
          </a:p>
          <a:p>
            <a:pPr marL="1147852" lvl="2" indent="-181240">
              <a:buFont typeface="Arial" panose="020B0604020202020204" pitchFamily="34" charset="0"/>
              <a:buChar char="•"/>
            </a:pPr>
            <a:r>
              <a:rPr lang="en-US" sz="1500" dirty="0"/>
              <a:t>If SS is more than 10 years younger, RMDs are calculated using Joint and Last Survivor Table.</a:t>
            </a:r>
          </a:p>
          <a:p>
            <a:pPr marL="1147852" lvl="2" indent="-181240">
              <a:buFont typeface="Arial" panose="020B0604020202020204" pitchFamily="34" charset="0"/>
              <a:buChar char="•"/>
            </a:pPr>
            <a:r>
              <a:rPr lang="en-US" sz="1500" dirty="0"/>
              <a:t>If owner died before RBD, the RMD for the survivor may begin at a later date.</a:t>
            </a:r>
          </a:p>
          <a:p>
            <a:pPr marL="1147852" lvl="2" indent="-181240">
              <a:buFont typeface="Arial" panose="020B0604020202020204" pitchFamily="34" charset="0"/>
              <a:buChar char="•"/>
            </a:pPr>
            <a:r>
              <a:rPr lang="en-US" sz="1500" dirty="0"/>
              <a:t>SS's life expectancy is recalculated annually.</a:t>
            </a:r>
          </a:p>
          <a:p>
            <a:pPr marL="181240" indent="-181240">
              <a:buFont typeface="Arial" panose="020B0604020202020204" pitchFamily="34" charset="0"/>
              <a:buChar char="•"/>
            </a:pPr>
            <a:r>
              <a:rPr lang="en-US" sz="1500" dirty="0"/>
              <a:t>Non-Spouse Individual options:</a:t>
            </a:r>
          </a:p>
          <a:p>
            <a:pPr marL="664546" lvl="1" indent="-181240">
              <a:buFont typeface="Arial" panose="020B0604020202020204" pitchFamily="34" charset="0"/>
              <a:buChar char="•"/>
            </a:pPr>
            <a:r>
              <a:rPr lang="en-US" sz="1500" dirty="0"/>
              <a:t>Before RBD -- ADP is individual's life expectancy.</a:t>
            </a:r>
          </a:p>
          <a:p>
            <a:pPr marL="664546" lvl="1" indent="-181240">
              <a:buFont typeface="Arial" panose="020B0604020202020204" pitchFamily="34" charset="0"/>
              <a:buChar char="•"/>
            </a:pPr>
            <a:r>
              <a:rPr lang="en-US" sz="1500" dirty="0"/>
              <a:t>On or After RBD -- ADP is individual's life expectancy or owner's life expectancy, whichever is longer.</a:t>
            </a:r>
          </a:p>
          <a:p>
            <a:pPr marL="664546" lvl="1" indent="-181240">
              <a:buFont typeface="Arial" panose="020B0604020202020204" pitchFamily="34" charset="0"/>
              <a:buChar char="•"/>
            </a:pPr>
            <a:r>
              <a:rPr lang="en-US" sz="1500" dirty="0"/>
              <a:t>Non-Spouse beneficiary's life expectancy is calculated using the Single Life Table and the </a:t>
            </a:r>
            <a:r>
              <a:rPr lang="en-US" sz="1500" u="sng" dirty="0"/>
              <a:t>fixed-term method,</a:t>
            </a:r>
            <a:r>
              <a:rPr lang="en-US" sz="1500" dirty="0"/>
              <a:t> and does not recalculate yearly.</a:t>
            </a:r>
          </a:p>
          <a:p>
            <a:pPr marL="664546" lvl="1" indent="-181240">
              <a:buFont typeface="Arial" panose="020B0604020202020204" pitchFamily="34" charset="0"/>
              <a:buChar char="•"/>
            </a:pPr>
            <a:r>
              <a:rPr lang="en-US" sz="1500" dirty="0"/>
              <a:t>RMD begins year after participant death</a:t>
            </a:r>
            <a:r>
              <a:rPr lang="en-US" sz="1500" dirty="0"/>
              <a:t>.</a:t>
            </a:r>
          </a:p>
          <a:p>
            <a:pPr marL="181240" indent="-181240">
              <a:buFont typeface="Arial" panose="020B0604020202020204" pitchFamily="34" charset="0"/>
              <a:buChar char="•"/>
            </a:pPr>
            <a:r>
              <a:rPr lang="en-US" sz="1500" dirty="0"/>
              <a:t>See-Through Trust Options:</a:t>
            </a:r>
          </a:p>
          <a:p>
            <a:pPr marL="664546" lvl="1" indent="-181240">
              <a:buFont typeface="Arial" panose="020B0604020202020204" pitchFamily="34" charset="0"/>
              <a:buChar char="•"/>
            </a:pPr>
            <a:r>
              <a:rPr lang="en-US" sz="1500" dirty="0"/>
              <a:t>Before RBD -- Surviving spouse sole beneficiary-- ADP is spouse's life expectancy.</a:t>
            </a:r>
          </a:p>
          <a:p>
            <a:pPr marL="664546" lvl="1" indent="-181240">
              <a:buFont typeface="Arial" panose="020B0604020202020204" pitchFamily="34" charset="0"/>
              <a:buChar char="•"/>
            </a:pPr>
            <a:r>
              <a:rPr lang="en-US" sz="1500" dirty="0"/>
              <a:t>Before RBD -- Surviving spouse not sole beneficiary -- ADP is the oldest beneficiary's life expectancy.</a:t>
            </a:r>
          </a:p>
          <a:p>
            <a:pPr marL="664546" lvl="1" indent="-181240">
              <a:buFont typeface="Arial" panose="020B0604020202020204" pitchFamily="34" charset="0"/>
              <a:buChar char="•"/>
            </a:pPr>
            <a:r>
              <a:rPr lang="en-US" sz="1500" dirty="0"/>
              <a:t>On or After RBD -- ADP is oldest beneficiary's life expectancy or owner's life expectancy, whichever is longer.</a:t>
            </a:r>
          </a:p>
          <a:p>
            <a:pPr marL="664546" lvl="1" indent="-181240">
              <a:buFont typeface="Arial" panose="020B0604020202020204" pitchFamily="34" charset="0"/>
              <a:buChar char="•"/>
            </a:pPr>
            <a:r>
              <a:rPr lang="en-US" sz="1500" dirty="0"/>
              <a:t>Non-Spouse beneficiary's life expectancy is calculated using the Single Life Table and the </a:t>
            </a:r>
            <a:r>
              <a:rPr lang="en-US" sz="1500" u="sng" dirty="0"/>
              <a:t>fixed-term method,</a:t>
            </a:r>
            <a:r>
              <a:rPr lang="en-US" sz="1500" dirty="0"/>
              <a:t> and does not recalculate yearly.</a:t>
            </a:r>
          </a:p>
          <a:p>
            <a:pPr marL="664546" lvl="1" indent="-181240">
              <a:buFont typeface="Arial" panose="020B0604020202020204" pitchFamily="34" charset="0"/>
              <a:buChar char="•"/>
            </a:pPr>
            <a:r>
              <a:rPr lang="en-US" sz="1500" dirty="0"/>
              <a:t>RMD begins year after participant death.</a:t>
            </a:r>
          </a:p>
          <a:p>
            <a:pPr marL="181240" indent="-181240">
              <a:buFont typeface="Arial" panose="020B0604020202020204" pitchFamily="34" charset="0"/>
              <a:buChar char="•"/>
            </a:pPr>
            <a:r>
              <a:rPr lang="en-US" sz="1500" dirty="0"/>
              <a:t>Non Designated Beneficiary:</a:t>
            </a:r>
          </a:p>
          <a:p>
            <a:pPr marL="664546" lvl="1" indent="-181240">
              <a:buFont typeface="Arial" panose="020B0604020202020204" pitchFamily="34" charset="0"/>
              <a:buChar char="•"/>
            </a:pPr>
            <a:r>
              <a:rPr lang="en-US" sz="1500" dirty="0"/>
              <a:t>Owners' death happens before RBD – 5 year payout.</a:t>
            </a:r>
          </a:p>
          <a:p>
            <a:pPr marL="664546" lvl="1" indent="-181240">
              <a:buFont typeface="Arial" panose="020B0604020202020204" pitchFamily="34" charset="0"/>
              <a:buChar char="•"/>
            </a:pPr>
            <a:r>
              <a:rPr lang="en-US" sz="1500" dirty="0"/>
              <a:t>On or After RBD – the owner's remaining life expectancy</a:t>
            </a:r>
            <a:r>
              <a:rPr lang="en-US" sz="1500" dirty="0"/>
              <a:t>.</a:t>
            </a:r>
          </a:p>
          <a:p>
            <a:pPr marL="664546" lvl="1" indent="-181240">
              <a:buFont typeface="Arial" panose="020B0604020202020204" pitchFamily="34" charset="0"/>
              <a:buChar char="•"/>
            </a:pPr>
            <a:r>
              <a:rPr lang="en-US" sz="1500" dirty="0"/>
              <a:t>September 30</a:t>
            </a:r>
            <a:r>
              <a:rPr lang="en-US" sz="1500" baseline="30000" dirty="0"/>
              <a:t>th</a:t>
            </a:r>
            <a:r>
              <a:rPr lang="en-US" sz="1500" dirty="0"/>
              <a:t> Cash-Out rule.</a:t>
            </a:r>
            <a:endParaRPr lang="en-US" sz="1500" dirty="0"/>
          </a:p>
          <a:p>
            <a:pPr marL="664546" lvl="1" indent="-18124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17</a:t>
            </a:fld>
            <a:endParaRPr lang="en-US"/>
          </a:p>
        </p:txBody>
      </p:sp>
    </p:spTree>
    <p:extLst>
      <p:ext uri="{BB962C8B-B14F-4D97-AF65-F5344CB8AC3E}">
        <p14:creationId xmlns:p14="http://schemas.microsoft.com/office/powerpoint/2010/main" val="2082920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sz="1500" dirty="0"/>
              <a:t>Conduit distributions</a:t>
            </a:r>
          </a:p>
          <a:p>
            <a:pPr marL="664546" lvl="1" indent="-181240">
              <a:buFont typeface="Arial" panose="020B0604020202020204" pitchFamily="34" charset="0"/>
              <a:buChar char="•"/>
            </a:pPr>
            <a:r>
              <a:rPr lang="en-US" sz="1500" dirty="0"/>
              <a:t>ALL DISTIRBUTIONS from account (not just RMDs) must be distributed to the beneficiary outright annually.</a:t>
            </a:r>
          </a:p>
          <a:p>
            <a:pPr marL="664546" lvl="1" indent="-181240">
              <a:buFont typeface="Arial" panose="020B0604020202020204" pitchFamily="34" charset="0"/>
              <a:buChar char="•"/>
            </a:pPr>
            <a:r>
              <a:rPr lang="en-US" sz="1500" dirty="0"/>
              <a:t>Contingent beneficiaries may be non-</a:t>
            </a:r>
            <a:r>
              <a:rPr lang="en-US" sz="1500" dirty="0" err="1"/>
              <a:t>DBs.</a:t>
            </a:r>
            <a:endParaRPr lang="en-US" sz="1500" dirty="0"/>
          </a:p>
          <a:p>
            <a:pPr marL="664546" lvl="1" indent="-181240">
              <a:buFont typeface="Arial" panose="020B0604020202020204" pitchFamily="34" charset="0"/>
              <a:buChar char="•"/>
            </a:pPr>
            <a:r>
              <a:rPr lang="en-US" sz="1500" dirty="0"/>
              <a:t>Conduit trust for one beneficiary = </a:t>
            </a:r>
            <a:r>
              <a:rPr lang="en-US" sz="1500" dirty="0" err="1"/>
              <a:t>safeharbor</a:t>
            </a:r>
            <a:r>
              <a:rPr lang="en-US" sz="1500" dirty="0"/>
              <a:t>.</a:t>
            </a:r>
          </a:p>
          <a:p>
            <a:pPr marL="664546" lvl="1" indent="-181240">
              <a:buFont typeface="Arial" panose="020B0604020202020204" pitchFamily="34" charset="0"/>
              <a:buChar char="•"/>
            </a:pPr>
            <a:r>
              <a:rPr lang="en-US" sz="1500" dirty="0"/>
              <a:t>Downside: Cash must go out to beneficiary, which may not be a good idea.</a:t>
            </a:r>
            <a:endParaRPr lang="en-US" sz="1500" dirty="0"/>
          </a:p>
          <a:p>
            <a:pPr marL="181240" indent="-181240">
              <a:buFont typeface="Arial" panose="020B0604020202020204" pitchFamily="34" charset="0"/>
              <a:buChar char="•"/>
            </a:pPr>
            <a:r>
              <a:rPr lang="en-US" sz="1500" dirty="0"/>
              <a:t>Accumulation trusts</a:t>
            </a:r>
          </a:p>
          <a:p>
            <a:pPr marL="664546" lvl="1" indent="-181240">
              <a:buFont typeface="Arial" panose="020B0604020202020204" pitchFamily="34" charset="0"/>
              <a:buChar char="•"/>
            </a:pPr>
            <a:r>
              <a:rPr lang="en-US" sz="1500" dirty="0"/>
              <a:t>Distributions (including RMDs) may accumulate in the trust principal.</a:t>
            </a:r>
          </a:p>
          <a:p>
            <a:pPr marL="664546" lvl="1" indent="-181240">
              <a:buFont typeface="Arial" panose="020B0604020202020204" pitchFamily="34" charset="0"/>
              <a:buChar char="•"/>
            </a:pPr>
            <a:r>
              <a:rPr lang="en-US" sz="1500" dirty="0"/>
              <a:t>All beneficiaries, including contingent beneficiaries, included in determining whose life expectancy the RMDs are based on.  Therefore, non-DB contingent beneficiaries will disqualify trust from accumulating.</a:t>
            </a:r>
          </a:p>
          <a:p>
            <a:pPr marL="664546" lvl="1" indent="-181240">
              <a:buFont typeface="Arial" panose="020B0604020202020204" pitchFamily="34" charset="0"/>
              <a:buChar char="•"/>
            </a:pPr>
            <a:r>
              <a:rPr lang="en-US" sz="1500" dirty="0"/>
              <a:t>However you do not include "mere potential successors" or those that might receive benefits as a result of the death of an immediate outright beneficiary.</a:t>
            </a:r>
          </a:p>
          <a:p>
            <a:pPr marL="664546" lvl="1" indent="-181240">
              <a:buFont typeface="Arial" panose="020B0604020202020204" pitchFamily="34" charset="0"/>
              <a:buChar char="•"/>
            </a:pPr>
            <a:r>
              <a:rPr lang="en-US" sz="1500" dirty="0"/>
              <a:t>Only clear guidance from IRS on successfully drafted accumulation trusts: have the trust terminate and be distributed outright to someone who is currently in being—test is at the time of the participant's death.</a:t>
            </a:r>
          </a:p>
          <a:p>
            <a:pPr marL="664546" lvl="1" indent="-181240">
              <a:buFont typeface="Arial" panose="020B0604020202020204" pitchFamily="34" charset="0"/>
              <a:buChar char="•"/>
            </a:pPr>
            <a:r>
              <a:rPr lang="en-US" sz="1500" dirty="0"/>
              <a:t>Other suggestion is circle trust—at the first beneficiary's death, it goes outright to the remaining beneficiary(</a:t>
            </a:r>
            <a:r>
              <a:rPr lang="en-US" sz="1500" dirty="0" err="1"/>
              <a:t>ies</a:t>
            </a:r>
            <a:r>
              <a:rPr lang="en-US" sz="1500" dirty="0"/>
              <a:t>).</a:t>
            </a:r>
          </a:p>
          <a:p>
            <a:pPr marL="664546" lvl="1" indent="-181240">
              <a:buFont typeface="Arial" panose="020B0604020202020204" pitchFamily="34" charset="0"/>
              <a:buChar char="•"/>
            </a:pPr>
            <a:r>
              <a:rPr lang="en-US" sz="1500" dirty="0"/>
              <a:t>Unborn issue does not count as an outright beneficiary.  PLR 2008-43042.</a:t>
            </a:r>
          </a:p>
          <a:p>
            <a:pPr marL="664546" lvl="1" indent="-181240">
              <a:buFont typeface="Arial" panose="020B0604020202020204" pitchFamily="34" charset="0"/>
              <a:buChar char="•"/>
            </a:pPr>
            <a:r>
              <a:rPr lang="en-US" sz="1500" dirty="0"/>
              <a:t>Problems with powers of appointment—all such potential appointees should be identifiable, individuals, who are younger than the beneficiary the participant wants to be used in calculating the RMDs; however, the beneficiary can disclaim this power</a:t>
            </a:r>
            <a:r>
              <a:rPr lang="en-US" sz="1500" dirty="0"/>
              <a:t>.</a:t>
            </a:r>
          </a:p>
          <a:p>
            <a:pPr marL="664546" lvl="1" indent="-181240" defTabSz="966612">
              <a:buFont typeface="Arial" panose="020B0604020202020204" pitchFamily="34" charset="0"/>
              <a:buChar char="•"/>
              <a:defRPr/>
            </a:pPr>
            <a:r>
              <a:rPr lang="en-US" sz="1500" dirty="0"/>
              <a:t>However, ideal for special needs/spendthrift beneficiaries.  OR creating (d)(4)(A) to accumulate conduit distributions from third-party SNT.  Can it be done? WG&amp;L, Dealing with SNTs and Retirement Benefits, Estate Planning Journal, Feb. 2009.</a:t>
            </a:r>
          </a:p>
          <a:p>
            <a:pPr marL="664546" lvl="1" indent="-181240">
              <a:buFont typeface="Arial" panose="020B0604020202020204" pitchFamily="34" charset="0"/>
              <a:buChar char="•"/>
            </a:pPr>
            <a:endParaRPr lang="en-US" sz="1500" dirty="0"/>
          </a:p>
          <a:p>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19</a:t>
            </a:fld>
            <a:endParaRPr lang="en-US"/>
          </a:p>
        </p:txBody>
      </p:sp>
    </p:spTree>
    <p:extLst>
      <p:ext uri="{BB962C8B-B14F-4D97-AF65-F5344CB8AC3E}">
        <p14:creationId xmlns:p14="http://schemas.microsoft.com/office/powerpoint/2010/main" val="2049166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Consider also specifying that Trustees should be making the larger distribution of: whatever the other distributions are for or the RMD.</a:t>
            </a:r>
            <a:endParaRPr lang="en-US" sz="1700" dirty="0"/>
          </a:p>
        </p:txBody>
      </p:sp>
      <p:sp>
        <p:nvSpPr>
          <p:cNvPr id="4" name="Slide Number Placeholder 3"/>
          <p:cNvSpPr>
            <a:spLocks noGrp="1"/>
          </p:cNvSpPr>
          <p:nvPr>
            <p:ph type="sldNum" sz="quarter" idx="10"/>
          </p:nvPr>
        </p:nvSpPr>
        <p:spPr/>
        <p:txBody>
          <a:bodyPr/>
          <a:lstStyle/>
          <a:p>
            <a:fld id="{6D55D0B7-D3EC-4285-8256-1209C7314997}" type="slidenum">
              <a:rPr lang="en-US" smtClean="0"/>
              <a:t>20</a:t>
            </a:fld>
            <a:endParaRPr lang="en-US"/>
          </a:p>
        </p:txBody>
      </p:sp>
    </p:spTree>
    <p:extLst>
      <p:ext uri="{BB962C8B-B14F-4D97-AF65-F5344CB8AC3E}">
        <p14:creationId xmlns:p14="http://schemas.microsoft.com/office/powerpoint/2010/main" val="3950630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Consider naming who the beneficiary is who the RMDs are calculated for.</a:t>
            </a:r>
            <a:endParaRPr lang="en-US" sz="1700" dirty="0"/>
          </a:p>
        </p:txBody>
      </p:sp>
      <p:sp>
        <p:nvSpPr>
          <p:cNvPr id="4" name="Slide Number Placeholder 3"/>
          <p:cNvSpPr>
            <a:spLocks noGrp="1"/>
          </p:cNvSpPr>
          <p:nvPr>
            <p:ph type="sldNum" sz="quarter" idx="10"/>
          </p:nvPr>
        </p:nvSpPr>
        <p:spPr/>
        <p:txBody>
          <a:bodyPr/>
          <a:lstStyle/>
          <a:p>
            <a:fld id="{6D55D0B7-D3EC-4285-8256-1209C7314997}" type="slidenum">
              <a:rPr lang="en-US" smtClean="0"/>
              <a:t>21</a:t>
            </a:fld>
            <a:endParaRPr lang="en-US"/>
          </a:p>
        </p:txBody>
      </p:sp>
    </p:spTree>
    <p:extLst>
      <p:ext uri="{BB962C8B-B14F-4D97-AF65-F5344CB8AC3E}">
        <p14:creationId xmlns:p14="http://schemas.microsoft.com/office/powerpoint/2010/main" val="3459946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400550"/>
            <a:ext cx="5852160" cy="4320540"/>
          </a:xfrm>
        </p:spPr>
        <p:txBody>
          <a:bodyPr/>
          <a:lstStyle/>
          <a:p>
            <a:pPr marL="181240" indent="-181240">
              <a:buFont typeface="Arial" panose="020B0604020202020204" pitchFamily="34" charset="0"/>
              <a:buChar char="•"/>
            </a:pPr>
            <a:r>
              <a:rPr lang="en-US" sz="1500" dirty="0"/>
              <a:t>If </a:t>
            </a:r>
            <a:r>
              <a:rPr lang="en-US" sz="1500" dirty="0"/>
              <a:t>the trust allows for payments to the estate for taxes and expenses (common language in rev trusts), the trust technically fails the see-through trust rule. (Estate is a non-DB).  However, Natalie Choate flags the issue but notes that the IRS has never disqualified a trust for this one reason.</a:t>
            </a:r>
          </a:p>
          <a:p>
            <a:pPr marL="181240" indent="-181240">
              <a:buFont typeface="Arial" panose="020B0604020202020204" pitchFamily="34" charset="0"/>
              <a:buChar char="•"/>
            </a:pPr>
            <a:endParaRPr lang="en-US" sz="1500" dirty="0"/>
          </a:p>
          <a:p>
            <a:pPr marL="181240" indent="-181240">
              <a:buFont typeface="Arial" panose="020B0604020202020204" pitchFamily="34" charset="0"/>
              <a:buChar char="•"/>
            </a:pPr>
            <a:r>
              <a:rPr lang="en-US" sz="1500" dirty="0"/>
              <a:t>Beneficiary </a:t>
            </a:r>
            <a:r>
              <a:rPr lang="en-US" sz="1500" dirty="0"/>
              <a:t>designations: should be specifically left to the sub-trust to avoid problems qualifying as see-through.  However, a person or entity who is a beneficiary of the account ceases to count as a beneficiary if their interest in the trust is cashed out by the Beneficiary Finalization Date= Sept. 30 in the year following the participant's death.</a:t>
            </a:r>
          </a:p>
          <a:p>
            <a:pPr marL="181240" indent="-181240">
              <a:buFont typeface="Arial" panose="020B0604020202020204" pitchFamily="34" charset="0"/>
              <a:buChar char="•"/>
            </a:pPr>
            <a:endParaRPr lang="en-US" sz="1500" dirty="0"/>
          </a:p>
          <a:p>
            <a:pPr marL="181240" indent="-181240">
              <a:buFont typeface="Arial" panose="020B0604020202020204" pitchFamily="34" charset="0"/>
              <a:buChar char="•"/>
            </a:pPr>
            <a:r>
              <a:rPr lang="en-US" sz="1500" dirty="0"/>
              <a:t>MAKE </a:t>
            </a:r>
            <a:r>
              <a:rPr lang="en-US" sz="1500" dirty="0"/>
              <a:t>SURE TO REVIEW AND UPDATE BENE DESINGATIONS</a:t>
            </a:r>
            <a:r>
              <a:rPr lang="en-US" sz="1500" dirty="0"/>
              <a:t>!!</a:t>
            </a:r>
          </a:p>
          <a:p>
            <a:pPr marL="181240" indent="-181240">
              <a:buFont typeface="Arial" panose="020B0604020202020204" pitchFamily="34" charset="0"/>
              <a:buChar char="•"/>
            </a:pPr>
            <a:r>
              <a:rPr lang="en-US" sz="1500" dirty="0"/>
              <a:t>Does account provider allow for customized designations?</a:t>
            </a:r>
          </a:p>
          <a:p>
            <a:pPr marL="181240" indent="-181240">
              <a:buFont typeface="Arial" panose="020B0604020202020204" pitchFamily="34" charset="0"/>
              <a:buChar char="•"/>
            </a:pPr>
            <a:r>
              <a:rPr lang="en-US" sz="1500" dirty="0"/>
              <a:t>Suggestion re: indemnity statement—participant ensures bank is off the hook if they in good faith rely on </a:t>
            </a:r>
            <a:r>
              <a:rPr lang="en-US" sz="1500" dirty="0" err="1"/>
              <a:t>truste</a:t>
            </a:r>
            <a:r>
              <a:rPr lang="en-US" sz="1500" dirty="0"/>
              <a:t>.</a:t>
            </a:r>
            <a:endParaRPr lang="en-US" sz="1500" dirty="0"/>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22</a:t>
            </a:fld>
            <a:endParaRPr lang="en-US"/>
          </a:p>
        </p:txBody>
      </p:sp>
    </p:spTree>
    <p:extLst>
      <p:ext uri="{BB962C8B-B14F-4D97-AF65-F5344CB8AC3E}">
        <p14:creationId xmlns:p14="http://schemas.microsoft.com/office/powerpoint/2010/main" val="4252158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lvl="2" indent="-181240">
              <a:buFont typeface="Arial" panose="020B0604020202020204" pitchFamily="34" charset="0"/>
              <a:buChar char="•"/>
            </a:pPr>
            <a:r>
              <a:rPr lang="en-US" sz="1700" b="1" dirty="0"/>
              <a:t>HOLDING: Inherited IRAs are not "retirement funds" under federal bankruptcy code § 522.</a:t>
            </a:r>
          </a:p>
          <a:p>
            <a:pPr marL="0" lvl="2"/>
            <a:endParaRPr lang="en-US" sz="1700" b="1" dirty="0"/>
          </a:p>
          <a:p>
            <a:pPr marL="181240" lvl="2" indent="-181240">
              <a:buFont typeface="Arial" panose="020B0604020202020204" pitchFamily="34" charset="0"/>
              <a:buChar char="•"/>
            </a:pPr>
            <a:r>
              <a:rPr lang="en-US" sz="1700" b="1" dirty="0"/>
              <a:t>Overview: background leading up to Clark—which deals with the federal bankruptcy code; background of the state statutes and cases interpreting those statutes; Clark decision; and a basic discussion on planning for retirement benefits.</a:t>
            </a:r>
          </a:p>
          <a:p>
            <a:pPr marL="181240" lvl="2" indent="-181240">
              <a:buFont typeface="Arial" panose="020B0604020202020204" pitchFamily="34" charset="0"/>
              <a:buChar char="•"/>
            </a:pPr>
            <a:endParaRPr lang="en-US" sz="1700" b="1" dirty="0"/>
          </a:p>
          <a:p>
            <a:pPr marL="181240" lvl="2" indent="-181240">
              <a:buFont typeface="Arial" panose="020B0604020202020204" pitchFamily="34" charset="0"/>
              <a:buChar char="•"/>
            </a:pPr>
            <a:r>
              <a:rPr lang="en-US" sz="1700" b="1" dirty="0"/>
              <a:t>Inherited IRAs: inherited qualified employee benefit plans, individual retirement plans, etc.  So assets that were originally 401(k)s, 403(b)s, TSPs (at the owner’s level) are all included.</a:t>
            </a:r>
            <a:endParaRPr lang="en-US" sz="1700" dirty="0"/>
          </a:p>
          <a:p>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4</a:t>
            </a:fld>
            <a:endParaRPr lang="en-US"/>
          </a:p>
        </p:txBody>
      </p:sp>
    </p:spTree>
    <p:extLst>
      <p:ext uri="{BB962C8B-B14F-4D97-AF65-F5344CB8AC3E}">
        <p14:creationId xmlns:p14="http://schemas.microsoft.com/office/powerpoint/2010/main" val="2288895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85372" lvl="1" indent="-302066">
              <a:buFont typeface="Arial" panose="020B0604020202020204" pitchFamily="34" charset="0"/>
              <a:buChar char="•"/>
            </a:pPr>
            <a:r>
              <a:rPr lang="en-US" sz="1700" dirty="0"/>
              <a:t>Pre-2005 Bankruptcy </a:t>
            </a:r>
            <a:r>
              <a:rPr lang="en-US" sz="1700" dirty="0"/>
              <a:t>Code—note that in 2005 the landscape was uncertain on IRAs – not even dealing with inherited IRAs yet.</a:t>
            </a:r>
          </a:p>
          <a:p>
            <a:pPr marL="785372" lvl="1" indent="-302066">
              <a:buFont typeface="Arial" panose="020B0604020202020204" pitchFamily="34" charset="0"/>
              <a:buChar char="•"/>
            </a:pPr>
            <a:endParaRPr lang="en-US" sz="1700" dirty="0"/>
          </a:p>
          <a:p>
            <a:pPr marL="785372" lvl="1" indent="-302066">
              <a:buFont typeface="Arial" panose="020B0604020202020204" pitchFamily="34" charset="0"/>
              <a:buChar char="•"/>
            </a:pPr>
            <a:r>
              <a:rPr lang="en-US" sz="1700" dirty="0"/>
              <a:t>"A </a:t>
            </a:r>
            <a:r>
              <a:rPr lang="en-US" sz="1700" dirty="0"/>
              <a:t>payment under a stock bonus, pension, profit-sharing, annuity or similar plan or contract on account of illness, disability, death, age or length of service." 522(d)(10)(E</a:t>
            </a:r>
            <a:r>
              <a:rPr lang="en-US" sz="1700" dirty="0"/>
              <a:t>).</a:t>
            </a:r>
          </a:p>
          <a:p>
            <a:pPr marL="785372" lvl="1" indent="-302066">
              <a:buFont typeface="Arial" panose="020B0604020202020204" pitchFamily="34" charset="0"/>
              <a:buChar char="•"/>
            </a:pPr>
            <a:endParaRPr lang="en-US" sz="1700" dirty="0"/>
          </a:p>
          <a:p>
            <a:pPr marL="785372" lvl="1" indent="-302066">
              <a:buFont typeface="Arial" panose="020B0604020202020204" pitchFamily="34" charset="0"/>
              <a:buChar char="•"/>
            </a:pPr>
            <a:r>
              <a:rPr lang="en-US" sz="1700" dirty="0"/>
              <a:t>Traditional/Roth </a:t>
            </a:r>
            <a:r>
              <a:rPr lang="en-US" sz="1700" dirty="0"/>
              <a:t>IRAs not specifically exempted and were treated on state-by-state basis.  Not deemed equivalent of ERISA qualified </a:t>
            </a:r>
            <a:r>
              <a:rPr lang="en-US" sz="1700" dirty="0"/>
              <a:t>plan.</a:t>
            </a:r>
          </a:p>
          <a:p>
            <a:pPr marL="785372" lvl="1" indent="-302066">
              <a:buFont typeface="Arial" panose="020B0604020202020204" pitchFamily="34" charset="0"/>
              <a:buChar char="•"/>
            </a:pPr>
            <a:endParaRPr lang="en-US" sz="1700" i="1" dirty="0"/>
          </a:p>
          <a:p>
            <a:pPr marL="785372" lvl="1" indent="-302066">
              <a:buFont typeface="Arial" panose="020B0604020202020204" pitchFamily="34" charset="0"/>
              <a:buChar char="•"/>
            </a:pPr>
            <a:r>
              <a:rPr lang="en-US" sz="1700" i="1" dirty="0"/>
              <a:t>In </a:t>
            </a:r>
            <a:r>
              <a:rPr lang="en-US" sz="1700" i="1" dirty="0"/>
              <a:t>re Carmichael</a:t>
            </a:r>
            <a:r>
              <a:rPr lang="en-US" sz="1700" dirty="0"/>
              <a:t>, 100 F.3d 375 (5</a:t>
            </a:r>
            <a:r>
              <a:rPr lang="en-US" sz="1700" baseline="30000" dirty="0"/>
              <a:t>th</a:t>
            </a:r>
            <a:r>
              <a:rPr lang="en-US" sz="1700" dirty="0"/>
              <a:t> Cir. 1996): Traditional IRAs are encompassed in "similar plan or contract" language.</a:t>
            </a:r>
          </a:p>
          <a:p>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5</a:t>
            </a:fld>
            <a:endParaRPr lang="en-US"/>
          </a:p>
        </p:txBody>
      </p:sp>
    </p:spTree>
    <p:extLst>
      <p:ext uri="{BB962C8B-B14F-4D97-AF65-F5344CB8AC3E}">
        <p14:creationId xmlns:p14="http://schemas.microsoft.com/office/powerpoint/2010/main" val="194318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a:r>
              <a:rPr lang="en-US" sz="1900" dirty="0"/>
              <a:t>Statute language now includes specific reference to §§ 408, 408A.</a:t>
            </a:r>
          </a:p>
          <a:p>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6</a:t>
            </a:fld>
            <a:endParaRPr lang="en-US"/>
          </a:p>
        </p:txBody>
      </p:sp>
    </p:spTree>
    <p:extLst>
      <p:ext uri="{BB962C8B-B14F-4D97-AF65-F5344CB8AC3E}">
        <p14:creationId xmlns:p14="http://schemas.microsoft.com/office/powerpoint/2010/main" val="921215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a:t>
            </a:r>
            <a:r>
              <a:rPr lang="en-US" baseline="0" dirty="0" smtClean="0"/>
              <a:t> statutes exempting inherited IRAs:</a:t>
            </a:r>
          </a:p>
          <a:p>
            <a:pPr marL="181240" indent="-181240">
              <a:buFont typeface="Arial" panose="020B0604020202020204" pitchFamily="34" charset="0"/>
              <a:buChar char="•"/>
            </a:pPr>
            <a:r>
              <a:rPr lang="en-US" baseline="0" dirty="0" smtClean="0"/>
              <a:t>Texas (Tex. Prop. Code 42.0021)--2013</a:t>
            </a:r>
          </a:p>
          <a:p>
            <a:pPr marL="181240" indent="-181240">
              <a:buFont typeface="Arial" panose="020B0604020202020204" pitchFamily="34" charset="0"/>
              <a:buChar char="•"/>
            </a:pPr>
            <a:r>
              <a:rPr lang="en-US" baseline="0" dirty="0" smtClean="0"/>
              <a:t>Florida (Fla. Stat. Ann. 222.21(2)(c))--2011</a:t>
            </a:r>
          </a:p>
          <a:p>
            <a:pPr marL="181240" indent="-181240">
              <a:buFont typeface="Arial" panose="020B0604020202020204" pitchFamily="34" charset="0"/>
              <a:buChar char="•"/>
            </a:pPr>
            <a:r>
              <a:rPr lang="en-US" baseline="0" dirty="0" smtClean="0"/>
              <a:t>Ohio (Ohio R.C. 2329.66(A)(10)(e))</a:t>
            </a:r>
          </a:p>
          <a:p>
            <a:pPr marL="181240" indent="-181240">
              <a:buFont typeface="Arial" panose="020B0604020202020204" pitchFamily="34" charset="0"/>
              <a:buChar char="•"/>
            </a:pPr>
            <a:r>
              <a:rPr lang="en-US" baseline="0" dirty="0" smtClean="0"/>
              <a:t>Arizona (Ariz. Rev. Stat. 33-1126(B))--2013</a:t>
            </a:r>
          </a:p>
          <a:p>
            <a:pPr marL="181240" indent="-181240">
              <a:buFont typeface="Arial" panose="020B0604020202020204" pitchFamily="34" charset="0"/>
              <a:buChar char="•"/>
            </a:pPr>
            <a:r>
              <a:rPr lang="en-US" baseline="0" dirty="0" smtClean="0"/>
              <a:t>Missouri (Mo. Rev. Stat. 513.430.1(10)(f))--2014</a:t>
            </a:r>
          </a:p>
          <a:p>
            <a:pPr marL="181240" indent="-181240">
              <a:buFont typeface="Arial" panose="020B0604020202020204" pitchFamily="34" charset="0"/>
              <a:buChar char="•"/>
            </a:pPr>
            <a:r>
              <a:rPr lang="en-US" baseline="0" dirty="0" smtClean="0"/>
              <a:t>Alaska (Alaska Stat. 09.38.017(a)(3))</a:t>
            </a:r>
          </a:p>
          <a:p>
            <a:pPr marL="181240" indent="-181240">
              <a:buFont typeface="Arial" panose="020B0604020202020204" pitchFamily="34" charset="0"/>
              <a:buChar char="•"/>
            </a:pPr>
            <a:r>
              <a:rPr lang="en-US" baseline="0" dirty="0" smtClean="0"/>
              <a:t>North Carolina (N.C. Stat. 1C-1601(a)(9))--2013</a:t>
            </a:r>
          </a:p>
          <a:p>
            <a:pPr marL="181240" indent="-181240">
              <a:buFont typeface="Arial" panose="020B0604020202020204" pitchFamily="34" charset="0"/>
              <a:buChar char="•"/>
            </a:pPr>
            <a:r>
              <a:rPr lang="en-US" baseline="0" dirty="0" smtClean="0"/>
              <a:t>Idaho (Idaho Code 11-604A)—later interpreted to be exempt in </a:t>
            </a:r>
            <a:r>
              <a:rPr lang="en-US" i="1" baseline="0" dirty="0" smtClean="0"/>
              <a:t>In re McClelland.</a:t>
            </a:r>
            <a:endParaRPr lang="en-US" baseline="0" dirty="0" smtClean="0"/>
          </a:p>
        </p:txBody>
      </p:sp>
      <p:sp>
        <p:nvSpPr>
          <p:cNvPr id="4" name="Slide Number Placeholder 3"/>
          <p:cNvSpPr>
            <a:spLocks noGrp="1"/>
          </p:cNvSpPr>
          <p:nvPr>
            <p:ph type="sldNum" sz="quarter" idx="10"/>
          </p:nvPr>
        </p:nvSpPr>
        <p:spPr/>
        <p:txBody>
          <a:bodyPr/>
          <a:lstStyle/>
          <a:p>
            <a:fld id="{6D55D0B7-D3EC-4285-8256-1209C7314997}" type="slidenum">
              <a:rPr lang="en-US" smtClean="0"/>
              <a:t>7</a:t>
            </a:fld>
            <a:endParaRPr lang="en-US"/>
          </a:p>
        </p:txBody>
      </p:sp>
    </p:spTree>
    <p:extLst>
      <p:ext uri="{BB962C8B-B14F-4D97-AF65-F5344CB8AC3E}">
        <p14:creationId xmlns:p14="http://schemas.microsoft.com/office/powerpoint/2010/main" val="540758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dirty="0"/>
              <a:t>Note that Maryland does not have $1mm cap.</a:t>
            </a:r>
            <a:endParaRPr lang="en-US" sz="1900" dirty="0"/>
          </a:p>
        </p:txBody>
      </p:sp>
      <p:sp>
        <p:nvSpPr>
          <p:cNvPr id="4" name="Slide Number Placeholder 3"/>
          <p:cNvSpPr>
            <a:spLocks noGrp="1"/>
          </p:cNvSpPr>
          <p:nvPr>
            <p:ph type="sldNum" sz="quarter" idx="10"/>
          </p:nvPr>
        </p:nvSpPr>
        <p:spPr/>
        <p:txBody>
          <a:bodyPr/>
          <a:lstStyle/>
          <a:p>
            <a:fld id="{6D55D0B7-D3EC-4285-8256-1209C7314997}" type="slidenum">
              <a:rPr lang="en-US" smtClean="0"/>
              <a:t>8</a:t>
            </a:fld>
            <a:endParaRPr lang="en-US"/>
          </a:p>
        </p:txBody>
      </p:sp>
    </p:spTree>
    <p:extLst>
      <p:ext uri="{BB962C8B-B14F-4D97-AF65-F5344CB8AC3E}">
        <p14:creationId xmlns:p14="http://schemas.microsoft.com/office/powerpoint/2010/main" val="1475229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0240" y="4400550"/>
            <a:ext cx="5852160" cy="4800600"/>
          </a:xfrm>
        </p:spPr>
        <p:txBody>
          <a:bodyPr/>
          <a:lstStyle/>
          <a:p>
            <a:pPr marL="181240" indent="-181240">
              <a:buFont typeface="Arial" panose="020B0604020202020204" pitchFamily="34" charset="0"/>
              <a:buChar char="•"/>
            </a:pPr>
            <a:r>
              <a:rPr lang="en-US" sz="1500" dirty="0"/>
              <a:t>Historically, </a:t>
            </a:r>
            <a:r>
              <a:rPr lang="en-US" sz="1500" b="1" dirty="0"/>
              <a:t>case law generally </a:t>
            </a:r>
            <a:r>
              <a:rPr lang="en-US" sz="1500" b="1" u="sng" dirty="0"/>
              <a:t>denies</a:t>
            </a:r>
            <a:r>
              <a:rPr lang="en-US" sz="1500" b="1" dirty="0"/>
              <a:t> creditor protection to inherited IRAs under state law</a:t>
            </a:r>
            <a:r>
              <a:rPr lang="en-US" sz="1500" dirty="0"/>
              <a:t>:</a:t>
            </a:r>
          </a:p>
          <a:p>
            <a:pPr marL="664546" lvl="1" indent="-181240">
              <a:buFont typeface="Arial" panose="020B0604020202020204" pitchFamily="34" charset="0"/>
              <a:buChar char="•"/>
            </a:pPr>
            <a:r>
              <a:rPr lang="en-US" sz="1500" dirty="0"/>
              <a:t>Indiana: </a:t>
            </a:r>
            <a:r>
              <a:rPr lang="en-US" sz="1500" i="1" dirty="0"/>
              <a:t>In re </a:t>
            </a:r>
            <a:r>
              <a:rPr lang="en-US" sz="1500" i="1" dirty="0" err="1"/>
              <a:t>Klipsch</a:t>
            </a:r>
            <a:r>
              <a:rPr lang="en-US" sz="1500" dirty="0"/>
              <a:t>, 2010 WL 2293957 (S.D. Ind. 2010);</a:t>
            </a:r>
          </a:p>
          <a:p>
            <a:pPr marL="664546" lvl="1" indent="-181240">
              <a:buFont typeface="Arial" panose="020B0604020202020204" pitchFamily="34" charset="0"/>
              <a:buChar char="•"/>
            </a:pPr>
            <a:r>
              <a:rPr lang="en-US" b="1" dirty="0"/>
              <a:t>Florida: Robertson v. </a:t>
            </a:r>
            <a:r>
              <a:rPr lang="en-US" b="1" dirty="0" err="1"/>
              <a:t>Deeb</a:t>
            </a:r>
            <a:r>
              <a:rPr lang="en-US" b="1" dirty="0"/>
              <a:t>, 16 So.3d 936 (Fla. 2d. 2009</a:t>
            </a:r>
            <a:r>
              <a:rPr lang="en-US" b="1" dirty="0" smtClean="0"/>
              <a:t>)—statute overrides in 2011;</a:t>
            </a:r>
            <a:endParaRPr lang="en-US" b="1" dirty="0"/>
          </a:p>
          <a:p>
            <a:pPr marL="664546" lvl="1" indent="-181240">
              <a:buFont typeface="Arial" panose="020B0604020202020204" pitchFamily="34" charset="0"/>
              <a:buChar char="•"/>
            </a:pPr>
            <a:r>
              <a:rPr lang="en-US" b="1" dirty="0"/>
              <a:t>Texas: In re </a:t>
            </a:r>
            <a:r>
              <a:rPr lang="en-US" b="1" dirty="0" err="1"/>
              <a:t>Jarboe</a:t>
            </a:r>
            <a:r>
              <a:rPr lang="en-US" b="1" dirty="0"/>
              <a:t>, 365 B.R. 717 (</a:t>
            </a:r>
            <a:r>
              <a:rPr lang="en-US" b="1" dirty="0" err="1"/>
              <a:t>Bankr</a:t>
            </a:r>
            <a:r>
              <a:rPr lang="en-US" b="1" dirty="0"/>
              <a:t>. S. D. Texas 2007</a:t>
            </a:r>
            <a:r>
              <a:rPr lang="en-US" b="1" dirty="0" smtClean="0"/>
              <a:t>)--statute overrides in 2013;</a:t>
            </a:r>
            <a:endParaRPr lang="en-US" b="1" dirty="0"/>
          </a:p>
          <a:p>
            <a:pPr marL="664546" lvl="1" indent="-181240">
              <a:buFont typeface="Arial" panose="020B0604020202020204" pitchFamily="34" charset="0"/>
              <a:buChar char="•"/>
            </a:pPr>
            <a:r>
              <a:rPr lang="en-US" sz="1500" dirty="0"/>
              <a:t>Wisconsin: </a:t>
            </a:r>
            <a:r>
              <a:rPr lang="en-US" sz="1500" i="1" dirty="0"/>
              <a:t>In re </a:t>
            </a:r>
            <a:r>
              <a:rPr lang="en-US" sz="1500" i="1" dirty="0" err="1"/>
              <a:t>Kirchen</a:t>
            </a:r>
            <a:r>
              <a:rPr lang="en-US" sz="1500" dirty="0"/>
              <a:t>, 344 B.R. 908 (</a:t>
            </a:r>
            <a:r>
              <a:rPr lang="en-US" sz="1500" dirty="0" err="1"/>
              <a:t>Bankr</a:t>
            </a:r>
            <a:r>
              <a:rPr lang="en-US" sz="1500" dirty="0"/>
              <a:t>. E.D. Wis. 2006);</a:t>
            </a:r>
          </a:p>
          <a:p>
            <a:pPr marL="664546" lvl="1" indent="-181240">
              <a:buFont typeface="Arial" panose="020B0604020202020204" pitchFamily="34" charset="0"/>
              <a:buChar char="•"/>
            </a:pPr>
            <a:r>
              <a:rPr lang="en-US" sz="1500" dirty="0"/>
              <a:t>Illinois: </a:t>
            </a:r>
            <a:r>
              <a:rPr lang="en-US" sz="1500" i="1" dirty="0"/>
              <a:t>In re Taylor</a:t>
            </a:r>
            <a:r>
              <a:rPr lang="en-US" sz="1500" dirty="0"/>
              <a:t>, 2006 WL 1275400 (C.D. Ill. 2006);</a:t>
            </a:r>
          </a:p>
          <a:p>
            <a:pPr marL="664546" lvl="1" indent="-181240">
              <a:buFont typeface="Arial" panose="020B0604020202020204" pitchFamily="34" charset="0"/>
              <a:buChar char="•"/>
            </a:pPr>
            <a:r>
              <a:rPr lang="en-US" sz="1500" dirty="0"/>
              <a:t>Alabama: </a:t>
            </a:r>
            <a:r>
              <a:rPr lang="en-US" sz="1500" i="1" dirty="0"/>
              <a:t>In re Navarre</a:t>
            </a:r>
            <a:r>
              <a:rPr lang="en-US" sz="1500" dirty="0"/>
              <a:t>, 332 B.R. 24 (</a:t>
            </a:r>
            <a:r>
              <a:rPr lang="en-US" sz="1500" dirty="0" err="1"/>
              <a:t>Bankr</a:t>
            </a:r>
            <a:r>
              <a:rPr lang="en-US" sz="1500" dirty="0"/>
              <a:t>. M.D. Ala. 2004);</a:t>
            </a:r>
          </a:p>
          <a:p>
            <a:pPr marL="664546" lvl="1" indent="-181240">
              <a:buFont typeface="Arial" panose="020B0604020202020204" pitchFamily="34" charset="0"/>
              <a:buChar char="•"/>
            </a:pPr>
            <a:r>
              <a:rPr lang="en-US" sz="1500" dirty="0"/>
              <a:t>California: </a:t>
            </a:r>
            <a:r>
              <a:rPr lang="en-US" sz="1500" i="1" dirty="0"/>
              <a:t>In re Greenfield</a:t>
            </a:r>
            <a:r>
              <a:rPr lang="en-US" sz="1500" dirty="0"/>
              <a:t>, 289 B.R. 146 (</a:t>
            </a:r>
            <a:r>
              <a:rPr lang="en-US" sz="1500" dirty="0" err="1"/>
              <a:t>Bankr</a:t>
            </a:r>
            <a:r>
              <a:rPr lang="en-US" sz="1500" dirty="0"/>
              <a:t>. S.D. Cal. 2003);</a:t>
            </a:r>
          </a:p>
          <a:p>
            <a:pPr marL="664546" lvl="1" indent="-181240">
              <a:buFont typeface="Arial" panose="020B0604020202020204" pitchFamily="34" charset="0"/>
              <a:buChar char="•"/>
            </a:pPr>
            <a:r>
              <a:rPr lang="en-US" sz="1500" dirty="0"/>
              <a:t>Oklahoma: </a:t>
            </a:r>
            <a:r>
              <a:rPr lang="en-US" sz="1500" i="1" dirty="0"/>
              <a:t>In re Sims</a:t>
            </a:r>
            <a:r>
              <a:rPr lang="en-US" sz="1500" dirty="0"/>
              <a:t>, 241 B.R. 467 (</a:t>
            </a:r>
            <a:r>
              <a:rPr lang="en-US" sz="1500" dirty="0" err="1"/>
              <a:t>Bankr</a:t>
            </a:r>
            <a:r>
              <a:rPr lang="en-US" sz="1500" dirty="0"/>
              <a:t>. N.D. Okla. 1999).</a:t>
            </a:r>
          </a:p>
          <a:p>
            <a:pPr marL="181240" indent="-181240">
              <a:buFont typeface="Arial" panose="020B0604020202020204" pitchFamily="34" charset="0"/>
              <a:buChar char="•"/>
            </a:pPr>
            <a:r>
              <a:rPr lang="en-US" sz="1500" dirty="0"/>
              <a:t>Exception to state cases: </a:t>
            </a:r>
          </a:p>
          <a:p>
            <a:pPr marL="664546" lvl="1" indent="-181240">
              <a:buFont typeface="Arial" panose="020B0604020202020204" pitchFamily="34" charset="0"/>
              <a:buChar char="•"/>
            </a:pPr>
            <a:r>
              <a:rPr lang="en-US" sz="1500" i="1" dirty="0"/>
              <a:t>In re McClelland</a:t>
            </a:r>
            <a:r>
              <a:rPr lang="en-US" sz="1500" dirty="0"/>
              <a:t>, 2008 WL 89902 (</a:t>
            </a:r>
            <a:r>
              <a:rPr lang="en-US" sz="1500" dirty="0" err="1"/>
              <a:t>Bankr</a:t>
            </a:r>
            <a:r>
              <a:rPr lang="en-US" sz="1500" dirty="0"/>
              <a:t>. D. Idaho 2008)</a:t>
            </a:r>
          </a:p>
          <a:p>
            <a:pPr marL="1147852" lvl="2" indent="-181240">
              <a:buFont typeface="Arial" panose="020B0604020202020204" pitchFamily="34" charset="0"/>
              <a:buChar char="•"/>
            </a:pPr>
            <a:r>
              <a:rPr lang="en-US" sz="1500" dirty="0"/>
              <a:t>Idaho exemption language: any right "accruing to any citizen of the state of Idaho under any employee benefit plan . . .shall be exempt from execution, attachment, garnishment, seizure, or any other levy by or under any legal process whatever."  "Employee benefit plan" includes "any plan or arrangement . . .that is described in 408."</a:t>
            </a:r>
          </a:p>
          <a:p>
            <a:pPr marL="1147852" lvl="2" indent="-181240">
              <a:buFont typeface="Arial" panose="020B0604020202020204" pitchFamily="34" charset="0"/>
              <a:buChar char="•"/>
            </a:pPr>
            <a:r>
              <a:rPr lang="en-US" sz="1500" dirty="0"/>
              <a:t>Court focused on the "any Citizen" language and "any benefit".  Said that broadened the scope from just exempting the asset if the initial owner is the debtor.  Court recognized that Idaho statute is much broader than most</a:t>
            </a:r>
            <a:r>
              <a:rPr lang="en-US" sz="1500" dirty="0"/>
              <a:t>.</a:t>
            </a:r>
          </a:p>
          <a:p>
            <a:pPr marL="181240" indent="-181240">
              <a:buFont typeface="Arial" panose="020B0604020202020204" pitchFamily="34" charset="0"/>
              <a:buChar char="•"/>
            </a:pPr>
            <a:r>
              <a:rPr lang="en-US" sz="1500" dirty="0" err="1"/>
              <a:t>Md</a:t>
            </a:r>
            <a:r>
              <a:rPr lang="en-US" sz="1500" dirty="0"/>
              <a:t> (contrast with Arizona): </a:t>
            </a:r>
            <a:r>
              <a:rPr lang="en-US" sz="1500" dirty="0"/>
              <a:t>any money or other assets payable to a participant or beneficiary from, or any interest of any participant or beneficiary in, a requirement plan qualified under . . . 408, </a:t>
            </a:r>
            <a:r>
              <a:rPr lang="en-US" sz="1500" dirty="0"/>
              <a:t>408A  </a:t>
            </a:r>
            <a:r>
              <a:rPr lang="en-US" sz="1500" b="1" dirty="0"/>
              <a:t>AZ Statute has been revised in 2013 to specifically exempt inherited IRAs.</a:t>
            </a:r>
            <a:endParaRPr lang="en-US" sz="1500" dirty="0"/>
          </a:p>
          <a:p>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9</a:t>
            </a:fld>
            <a:endParaRPr lang="en-US"/>
          </a:p>
        </p:txBody>
      </p:sp>
    </p:spTree>
    <p:extLst>
      <p:ext uri="{BB962C8B-B14F-4D97-AF65-F5344CB8AC3E}">
        <p14:creationId xmlns:p14="http://schemas.microsoft.com/office/powerpoint/2010/main" val="3574859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sz="1700" i="1" dirty="0"/>
              <a:t>In re </a:t>
            </a:r>
            <a:r>
              <a:rPr lang="en-US" sz="1700" i="1" dirty="0"/>
              <a:t>Nessa</a:t>
            </a:r>
            <a:r>
              <a:rPr lang="en-US" sz="1700" dirty="0"/>
              <a:t>: </a:t>
            </a:r>
            <a:r>
              <a:rPr lang="en-US" sz="1700" dirty="0"/>
              <a:t>Inherited IRAs still contained "retirement funds" within the meaning of federal bankruptcy law, even though the debtor is not the initial owner</a:t>
            </a:r>
            <a:r>
              <a:rPr lang="en-US" sz="1700" dirty="0"/>
              <a:t>.</a:t>
            </a:r>
          </a:p>
          <a:p>
            <a:endParaRPr lang="en-US" sz="1700" dirty="0"/>
          </a:p>
          <a:p>
            <a:pPr marL="181240" indent="-181240">
              <a:buFont typeface="Arial" panose="020B0604020202020204" pitchFamily="34" charset="0"/>
              <a:buChar char="•"/>
            </a:pPr>
            <a:r>
              <a:rPr lang="en-US" sz="1700" i="1" dirty="0"/>
              <a:t>In re </a:t>
            </a:r>
            <a:r>
              <a:rPr lang="en-US" sz="1700" i="1" dirty="0"/>
              <a:t>Tabor</a:t>
            </a:r>
            <a:r>
              <a:rPr lang="en-US" sz="1700" dirty="0"/>
              <a:t>: </a:t>
            </a:r>
            <a:r>
              <a:rPr lang="en-US" sz="1700" dirty="0"/>
              <a:t>exemptions provided by federal bankruptcy law protect "retirement funds" without specifying that they must be the debtor's</a:t>
            </a:r>
            <a:r>
              <a:rPr lang="en-US" sz="1700" dirty="0"/>
              <a:t>.</a:t>
            </a:r>
          </a:p>
          <a:p>
            <a:endParaRPr lang="en-US" sz="1700" dirty="0"/>
          </a:p>
          <a:p>
            <a:pPr marL="181240" indent="-181240">
              <a:buFont typeface="Arial" panose="020B0604020202020204" pitchFamily="34" charset="0"/>
              <a:buChar char="•"/>
            </a:pPr>
            <a:r>
              <a:rPr lang="en-US" sz="1700" i="1" dirty="0"/>
              <a:t>In re Chilton: </a:t>
            </a:r>
            <a:r>
              <a:rPr lang="en-US" sz="1700" dirty="0"/>
              <a:t>Courts have noted that the statute does not explicitly limit “retirement funds” to retirement funds that belong to the debtor. Accordingly, they have reasoned that “retirement funds” can include the funds that others had originally set aside for their retirement, as with inherited IRAs. The plain meaning of the statutory language refers to money that was “set apart” for retirement. Thus, the defining characteristic of “retirement funds” is the purpose they are “set apart” for, not what happens after they are “set apart.” </a:t>
            </a:r>
            <a:endParaRPr lang="en-US" sz="1700" i="1" dirty="0"/>
          </a:p>
          <a:p>
            <a:endParaRPr lang="en-US" dirty="0"/>
          </a:p>
        </p:txBody>
      </p:sp>
      <p:sp>
        <p:nvSpPr>
          <p:cNvPr id="4" name="Slide Number Placeholder 3"/>
          <p:cNvSpPr>
            <a:spLocks noGrp="1"/>
          </p:cNvSpPr>
          <p:nvPr>
            <p:ph type="sldNum" sz="quarter" idx="10"/>
          </p:nvPr>
        </p:nvSpPr>
        <p:spPr/>
        <p:txBody>
          <a:bodyPr/>
          <a:lstStyle/>
          <a:p>
            <a:fld id="{6D55D0B7-D3EC-4285-8256-1209C7314997}" type="slidenum">
              <a:rPr lang="en-US" smtClean="0"/>
              <a:t>10</a:t>
            </a:fld>
            <a:endParaRPr lang="en-US"/>
          </a:p>
        </p:txBody>
      </p:sp>
    </p:spTree>
    <p:extLst>
      <p:ext uri="{BB962C8B-B14F-4D97-AF65-F5344CB8AC3E}">
        <p14:creationId xmlns:p14="http://schemas.microsoft.com/office/powerpoint/2010/main" val="1424473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a:r>
              <a:rPr lang="en-US" sz="1700" dirty="0"/>
              <a:t>Ruth </a:t>
            </a:r>
            <a:r>
              <a:rPr lang="en-US" sz="1700" dirty="0" err="1"/>
              <a:t>Heffron</a:t>
            </a:r>
            <a:r>
              <a:rPr lang="en-US" sz="1700" dirty="0"/>
              <a:t> established traditional IRA in 2000, naming her daughter Heidi </a:t>
            </a:r>
            <a:r>
              <a:rPr lang="en-US" sz="1700" dirty="0" err="1"/>
              <a:t>Heffron</a:t>
            </a:r>
            <a:r>
              <a:rPr lang="en-US" sz="1700" dirty="0"/>
              <a:t>-Clark 100% as beneficiary.  Ruth died in 2001, upon which time the IRA contained approx. $450,000.  Heidi took RMDs based on her life expectancy.  Heidi and her husband filed for bankruptcy in 2010 when there was approx. $300,000 remaining in the inherited IRA.</a:t>
            </a:r>
          </a:p>
          <a:p>
            <a:endParaRPr lang="en-US" dirty="0" smtClean="0"/>
          </a:p>
          <a:p>
            <a:r>
              <a:rPr lang="en-US" sz="1500" dirty="0"/>
              <a:t>7</a:t>
            </a:r>
            <a:r>
              <a:rPr lang="en-US" sz="1500" baseline="30000" dirty="0"/>
              <a:t>th</a:t>
            </a:r>
            <a:r>
              <a:rPr lang="en-US" sz="1500" dirty="0"/>
              <a:t> Circuit: Sometimes assets are exempt in bankruptcy because of how they function in someone else's hands. Suppose Heidi </a:t>
            </a:r>
            <a:r>
              <a:rPr lang="en-US" sz="1500" dirty="0" err="1"/>
              <a:t>Heffron</a:t>
            </a:r>
            <a:r>
              <a:rPr lang="en-US" sz="1500" dirty="0"/>
              <a:t>–Clark were the trustee of a retirement account for the benefit of her sister. Trustees are legal owners of the assets they administer, but the Clarks' creditors could not reach retirement assets that Heidi was holding as trustee. So we follow Chilton in observing that exemptions in bankruptcy do not (necessarily) depend on whether an asset is a retirement fund (or an agricultural tool, or one of the other categories of exemption) as the debtor uses it. But by the time the Clarks filed for bankruptcy, the money in the inherited IRA did not represent </a:t>
            </a:r>
            <a:r>
              <a:rPr lang="en-US" sz="1500" i="1" dirty="0"/>
              <a:t>anyone's</a:t>
            </a:r>
            <a:r>
              <a:rPr lang="en-US" sz="1500" dirty="0"/>
              <a:t> retirement funds. They had been Ruth's, but when she died they became no one's retirement funds. The account remains a tax-deferral vehicle until the mandatory distribution is completed, but distribution precedes the owner's retirement.  . . inherited IRAs represent an opportunity for current consumption, not a fund of retirement savings</a:t>
            </a:r>
            <a:endParaRPr lang="en-US" sz="1500" dirty="0"/>
          </a:p>
        </p:txBody>
      </p:sp>
      <p:sp>
        <p:nvSpPr>
          <p:cNvPr id="4" name="Slide Number Placeholder 3"/>
          <p:cNvSpPr>
            <a:spLocks noGrp="1"/>
          </p:cNvSpPr>
          <p:nvPr>
            <p:ph type="sldNum" sz="quarter" idx="10"/>
          </p:nvPr>
        </p:nvSpPr>
        <p:spPr/>
        <p:txBody>
          <a:bodyPr/>
          <a:lstStyle/>
          <a:p>
            <a:fld id="{6D55D0B7-D3EC-4285-8256-1209C7314997}" type="slidenum">
              <a:rPr lang="en-US" smtClean="0"/>
              <a:t>11</a:t>
            </a:fld>
            <a:endParaRPr lang="en-US"/>
          </a:p>
        </p:txBody>
      </p:sp>
    </p:spTree>
    <p:extLst>
      <p:ext uri="{BB962C8B-B14F-4D97-AF65-F5344CB8AC3E}">
        <p14:creationId xmlns:p14="http://schemas.microsoft.com/office/powerpoint/2010/main" val="264350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9D820A9-040B-4F72-912F-50CA5DE51D28}" type="datetime1">
              <a:rPr lang="en-US" smtClean="0"/>
              <a:t>2/13/2015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4072A8-6D99-4927-B490-ADD006CF31A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72D7CA-27AD-4A7C-8A6E-8BBA1F038200}" type="datetime1">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072A8-6D99-4927-B490-ADD006CF31A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14072A8-6D99-4927-B490-ADD006CF31A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3933BC-7546-4E78-9DC3-83B191F2D3BD}" type="datetime1">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F7A998-B4D7-42E6-BFD7-789E1BA56293}" type="datetime1">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14072A8-6D99-4927-B490-ADD006CF31A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E7D8F32-32CE-4689-8438-7E575E1A688A}" type="datetime1">
              <a:rPr lang="en-US" smtClean="0"/>
              <a:t>2/13/2015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4072A8-6D99-4927-B490-ADD006CF31A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D76DED7-B3FF-4CE5-8AB0-53B0B6E2D2C7}" type="datetime1">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072A8-6D99-4927-B490-ADD006CF31A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8F2673-E529-49B5-994F-36731DB0D4F8}" type="datetime1">
              <a:rPr lang="en-US" smtClean="0"/>
              <a:t>2/13/2015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14072A8-6D99-4927-B490-ADD006CF31A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13F12E-DA72-4941-AEA3-46CAB9AFA53E}" type="datetime1">
              <a:rPr lang="en-US" smtClean="0"/>
              <a:t>2/13/2015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14072A8-6D99-4927-B490-ADD006CF31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CE073E6-35A1-4F60-942D-03CC60387891}" type="datetime1">
              <a:rPr lang="en-US" smtClean="0"/>
              <a:t>2/13/2015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14072A8-6D99-4927-B490-ADD006CF31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14072A8-6D99-4927-B490-ADD006CF31A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C0726DD-1F32-4B98-BE21-CFA692F2DF8C}" type="datetime1">
              <a:rPr lang="en-US" smtClean="0"/>
              <a:t>2/13/2015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14072A8-6D99-4927-B490-ADD006CF31A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73463C0-7CA7-48EB-AEAF-683D2F315762}" type="datetime1">
              <a:rPr lang="en-US" smtClean="0"/>
              <a:t>2/13/2015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6939BC1-D099-4CD5-966A-811C4D388AFD}" type="datetime1">
              <a:rPr lang="en-US" smtClean="0"/>
              <a:t>2/13/2015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14072A8-6D99-4927-B490-ADD006CF31A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95600"/>
            <a:ext cx="6400800" cy="3352800"/>
          </a:xfrm>
        </p:spPr>
        <p:txBody>
          <a:bodyPr>
            <a:normAutofit fontScale="92500" lnSpcReduction="10000"/>
          </a:bodyPr>
          <a:lstStyle/>
          <a:p>
            <a:r>
              <a:rPr lang="en-US" sz="1400" dirty="0" smtClean="0"/>
              <a:t>Anna Katherine Moody &amp;</a:t>
            </a:r>
          </a:p>
          <a:p>
            <a:r>
              <a:rPr lang="en-US" sz="1400" dirty="0" smtClean="0"/>
              <a:t>FREDERICK </a:t>
            </a:r>
            <a:r>
              <a:rPr lang="en-US" sz="1400" dirty="0" smtClean="0"/>
              <a:t>R. FRANKE, JR</a:t>
            </a:r>
            <a:r>
              <a:rPr lang="en-US" sz="1400" dirty="0" smtClean="0"/>
              <a:t>.</a:t>
            </a:r>
          </a:p>
          <a:p>
            <a:endParaRPr lang="en-US" sz="1400" dirty="0" smtClean="0"/>
          </a:p>
          <a:p>
            <a:r>
              <a:rPr lang="en-US" sz="1200" dirty="0" smtClean="0"/>
              <a:t>Law Office of Frederick R. Franke, Jr. LLC</a:t>
            </a:r>
          </a:p>
          <a:p>
            <a:r>
              <a:rPr lang="en-US" sz="1200" dirty="0" smtClean="0"/>
              <a:t>www.fredfranke.com</a:t>
            </a:r>
          </a:p>
          <a:p>
            <a:r>
              <a:rPr lang="en-US" sz="1200" dirty="0"/>
              <a:t>410-263-4876</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r>
              <a:rPr lang="en-US" sz="1400" dirty="0" smtClean="0"/>
              <a:t>Estate &amp; Trust STUDY GROUP</a:t>
            </a:r>
          </a:p>
          <a:p>
            <a:r>
              <a:rPr lang="en-US" sz="1400" dirty="0" smtClean="0"/>
              <a:t>FEBRUARY 19, 2015</a:t>
            </a:r>
            <a:endParaRPr lang="en-US" sz="1400" dirty="0"/>
          </a:p>
        </p:txBody>
      </p:sp>
      <p:sp>
        <p:nvSpPr>
          <p:cNvPr id="2" name="Title 1"/>
          <p:cNvSpPr>
            <a:spLocks noGrp="1"/>
          </p:cNvSpPr>
          <p:nvPr>
            <p:ph type="ctrTitle"/>
          </p:nvPr>
        </p:nvSpPr>
        <p:spPr>
          <a:xfrm>
            <a:off x="685800" y="533400"/>
            <a:ext cx="7772400" cy="1752600"/>
          </a:xfrm>
        </p:spPr>
        <p:txBody>
          <a:bodyPr>
            <a:normAutofit/>
          </a:bodyPr>
          <a:lstStyle/>
          <a:p>
            <a:r>
              <a:rPr lang="en-US" sz="3600" dirty="0" smtClean="0"/>
              <a:t>USING TRUSTS FOR</a:t>
            </a:r>
            <a:br>
              <a:rPr lang="en-US" sz="3600" dirty="0" smtClean="0"/>
            </a:br>
            <a:r>
              <a:rPr lang="en-US" sz="3600" dirty="0" smtClean="0"/>
              <a:t>INHERITED IRAs</a:t>
            </a:r>
            <a:br>
              <a:rPr lang="en-US" sz="3600" dirty="0" smtClean="0"/>
            </a:br>
            <a:endParaRPr lang="en-US" sz="3600" dirty="0"/>
          </a:p>
        </p:txBody>
      </p:sp>
    </p:spTree>
    <p:extLst>
      <p:ext uri="{BB962C8B-B14F-4D97-AF65-F5344CB8AC3E}">
        <p14:creationId xmlns:p14="http://schemas.microsoft.com/office/powerpoint/2010/main" val="140434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Background</a:t>
            </a:r>
            <a:r>
              <a:rPr lang="en-US" sz="2800" dirty="0"/>
              <a:t>: Case Law on Inherited IRAs – </a:t>
            </a:r>
            <a:r>
              <a:rPr lang="en-US" sz="2800" dirty="0" smtClean="0"/>
              <a:t>Federa</a:t>
            </a:r>
            <a:r>
              <a:rPr lang="en-US" sz="2800" dirty="0"/>
              <a:t>l</a:t>
            </a:r>
          </a:p>
        </p:txBody>
      </p:sp>
      <p:sp>
        <p:nvSpPr>
          <p:cNvPr id="3" name="Content Placeholder 2"/>
          <p:cNvSpPr>
            <a:spLocks noGrp="1"/>
          </p:cNvSpPr>
          <p:nvPr>
            <p:ph sz="quarter" idx="1"/>
          </p:nvPr>
        </p:nvSpPr>
        <p:spPr/>
        <p:txBody>
          <a:bodyPr/>
          <a:lstStyle/>
          <a:p>
            <a:endParaRPr lang="en-US" dirty="0" smtClean="0"/>
          </a:p>
          <a:p>
            <a:r>
              <a:rPr lang="en-US" dirty="0" smtClean="0"/>
              <a:t>Unlike trend of cases interpreting state statutes, Federal Bankruptcy Code </a:t>
            </a:r>
            <a:r>
              <a:rPr lang="en-US" dirty="0"/>
              <a:t>§ </a:t>
            </a:r>
            <a:r>
              <a:rPr lang="en-US" dirty="0" smtClean="0"/>
              <a:t>522 has traditionally been interpreted to exempt Inherited IRAs:</a:t>
            </a:r>
          </a:p>
          <a:p>
            <a:pPr lvl="1"/>
            <a:r>
              <a:rPr lang="en-US" i="1" dirty="0" smtClean="0"/>
              <a:t>In re Nessa</a:t>
            </a:r>
            <a:r>
              <a:rPr lang="en-US" dirty="0" smtClean="0"/>
              <a:t>, 426 B.R. 312 (8</a:t>
            </a:r>
            <a:r>
              <a:rPr lang="en-US" baseline="30000" dirty="0" smtClean="0"/>
              <a:t>th</a:t>
            </a:r>
            <a:r>
              <a:rPr lang="en-US" dirty="0" smtClean="0"/>
              <a:t> Cir. BAP 2010);</a:t>
            </a:r>
          </a:p>
          <a:p>
            <a:pPr lvl="1"/>
            <a:r>
              <a:rPr lang="en-US" i="1" dirty="0" smtClean="0"/>
              <a:t>In re Tabor</a:t>
            </a:r>
            <a:r>
              <a:rPr lang="en-US" dirty="0" smtClean="0"/>
              <a:t>, 105 A.F.T.R.2d 2010-2964 (</a:t>
            </a:r>
            <a:r>
              <a:rPr lang="en-US" dirty="0" err="1" smtClean="0"/>
              <a:t>Bankr</a:t>
            </a:r>
            <a:r>
              <a:rPr lang="en-US" dirty="0" smtClean="0"/>
              <a:t>. M.D. Pa. 2010);</a:t>
            </a:r>
          </a:p>
          <a:p>
            <a:pPr lvl="1"/>
            <a:r>
              <a:rPr lang="en-US" i="1" dirty="0" smtClean="0"/>
              <a:t>In re </a:t>
            </a:r>
            <a:r>
              <a:rPr lang="en-US" i="1" dirty="0" err="1" smtClean="0"/>
              <a:t>Wielhammer</a:t>
            </a:r>
            <a:r>
              <a:rPr lang="en-US" dirty="0" smtClean="0"/>
              <a:t>, 2010 WL 3431465 (</a:t>
            </a:r>
            <a:r>
              <a:rPr lang="en-US" dirty="0" err="1" smtClean="0"/>
              <a:t>Bankr</a:t>
            </a:r>
            <a:r>
              <a:rPr lang="en-US" dirty="0" smtClean="0"/>
              <a:t>. S.D. Cal. 2010);</a:t>
            </a:r>
          </a:p>
          <a:p>
            <a:pPr lvl="1"/>
            <a:r>
              <a:rPr lang="en-US" i="1" dirty="0" smtClean="0"/>
              <a:t>In re Chilton</a:t>
            </a:r>
            <a:r>
              <a:rPr lang="en-US" dirty="0" smtClean="0"/>
              <a:t>, 674 F.3d 486 (5</a:t>
            </a:r>
            <a:r>
              <a:rPr lang="en-US" baseline="30000" dirty="0" smtClean="0"/>
              <a:t>th</a:t>
            </a:r>
            <a:r>
              <a:rPr lang="en-US" dirty="0" smtClean="0"/>
              <a:t> Cir. 2012).</a:t>
            </a:r>
            <a:endParaRPr lang="en-US" i="1" dirty="0"/>
          </a:p>
        </p:txBody>
      </p:sp>
      <p:sp>
        <p:nvSpPr>
          <p:cNvPr id="4" name="Footer Placeholder 3"/>
          <p:cNvSpPr>
            <a:spLocks noGrp="1"/>
          </p:cNvSpPr>
          <p:nvPr>
            <p:ph type="ftr" sz="quarter" idx="11"/>
          </p:nvPr>
        </p:nvSpPr>
        <p:spPr/>
        <p:txBody>
          <a:bodyPr/>
          <a:lstStyle/>
          <a:p>
            <a:fld id="{159AEC2E-669E-40F0-9BF8-ACD382BCBC5A}" type="slidenum">
              <a:rPr lang="en-US" smtClean="0"/>
              <a:t>10</a:t>
            </a:fld>
            <a:endParaRPr lang="en-US" dirty="0"/>
          </a:p>
        </p:txBody>
      </p:sp>
    </p:spTree>
    <p:extLst>
      <p:ext uri="{BB962C8B-B14F-4D97-AF65-F5344CB8AC3E}">
        <p14:creationId xmlns:p14="http://schemas.microsoft.com/office/powerpoint/2010/main" val="3255617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Clark v. </a:t>
            </a:r>
            <a:r>
              <a:rPr lang="en-US" i="1" dirty="0" err="1" smtClean="0"/>
              <a:t>Rameker</a:t>
            </a:r>
            <a:r>
              <a:rPr lang="en-US" dirty="0" smtClean="0"/>
              <a:t>: History</a:t>
            </a:r>
            <a:endParaRPr lang="en-US" i="1" dirty="0"/>
          </a:p>
        </p:txBody>
      </p:sp>
      <p:sp>
        <p:nvSpPr>
          <p:cNvPr id="3" name="Content Placeholder 2"/>
          <p:cNvSpPr>
            <a:spLocks noGrp="1"/>
          </p:cNvSpPr>
          <p:nvPr>
            <p:ph sz="quarter" idx="1"/>
          </p:nvPr>
        </p:nvSpPr>
        <p:spPr/>
        <p:txBody>
          <a:bodyPr>
            <a:normAutofit fontScale="92500" lnSpcReduction="10000"/>
          </a:bodyPr>
          <a:lstStyle/>
          <a:p>
            <a:endParaRPr lang="en-US" dirty="0" smtClean="0"/>
          </a:p>
          <a:p>
            <a:r>
              <a:rPr lang="en-US" dirty="0" smtClean="0"/>
              <a:t>Heidi </a:t>
            </a:r>
            <a:r>
              <a:rPr lang="en-US" dirty="0" err="1" smtClean="0"/>
              <a:t>Heffron</a:t>
            </a:r>
            <a:r>
              <a:rPr lang="en-US" dirty="0" smtClean="0"/>
              <a:t>-Clark and her husband filed for bankruptcy in 2010.  Is the inherited IRA Ms. </a:t>
            </a:r>
            <a:r>
              <a:rPr lang="en-US" dirty="0" err="1" smtClean="0"/>
              <a:t>Heffron</a:t>
            </a:r>
            <a:r>
              <a:rPr lang="en-US" dirty="0" smtClean="0"/>
              <a:t>-Clark received at her mother’s death included in bankruptcy estate?</a:t>
            </a:r>
          </a:p>
          <a:p>
            <a:pPr lvl="1"/>
            <a:r>
              <a:rPr lang="en-US" dirty="0" smtClean="0"/>
              <a:t>Bankruptcy Court says yes (not exempt).  450 B.R. 858 (</a:t>
            </a:r>
            <a:r>
              <a:rPr lang="en-US" dirty="0" err="1" smtClean="0"/>
              <a:t>Bankr</a:t>
            </a:r>
            <a:r>
              <a:rPr lang="en-US" dirty="0" smtClean="0"/>
              <a:t>. W.D. Wis. 2011)</a:t>
            </a:r>
          </a:p>
          <a:p>
            <a:pPr lvl="1"/>
            <a:r>
              <a:rPr lang="en-US" dirty="0" smtClean="0"/>
              <a:t>Federal District Court says no (exempt) -- reverses and remands. 466 B.R. 135 (W.D. Wis. 2012)</a:t>
            </a:r>
          </a:p>
          <a:p>
            <a:pPr lvl="1"/>
            <a:r>
              <a:rPr lang="en-US" dirty="0" smtClean="0"/>
              <a:t>Seventh Circuit says yes (not exempt) -- reverses. 714 F.3d 559 (7</a:t>
            </a:r>
            <a:r>
              <a:rPr lang="en-US" baseline="30000" dirty="0" smtClean="0"/>
              <a:t>th</a:t>
            </a:r>
            <a:r>
              <a:rPr lang="en-US" dirty="0"/>
              <a:t> </a:t>
            </a:r>
            <a:r>
              <a:rPr lang="en-US" dirty="0" smtClean="0"/>
              <a:t>Cir. 2013).</a:t>
            </a:r>
          </a:p>
          <a:p>
            <a:pPr lvl="2"/>
            <a:r>
              <a:rPr lang="en-US" dirty="0" smtClean="0"/>
              <a:t>Easterbrook opinion acknowledges decision is in conflict with </a:t>
            </a:r>
            <a:r>
              <a:rPr lang="en-US" i="1" dirty="0" smtClean="0"/>
              <a:t>In re Chilton (5</a:t>
            </a:r>
            <a:r>
              <a:rPr lang="en-US" i="1" baseline="30000" dirty="0" smtClean="0"/>
              <a:t>th</a:t>
            </a:r>
            <a:r>
              <a:rPr lang="en-US" i="1" dirty="0" smtClean="0"/>
              <a:t> Circuit case).</a:t>
            </a:r>
            <a:endParaRPr lang="en-US" dirty="0" smtClean="0"/>
          </a:p>
          <a:p>
            <a:endParaRPr lang="en-US" dirty="0"/>
          </a:p>
        </p:txBody>
      </p:sp>
      <p:sp>
        <p:nvSpPr>
          <p:cNvPr id="4" name="Footer Placeholder 3"/>
          <p:cNvSpPr>
            <a:spLocks noGrp="1"/>
          </p:cNvSpPr>
          <p:nvPr>
            <p:ph type="ftr" sz="quarter" idx="11"/>
          </p:nvPr>
        </p:nvSpPr>
        <p:spPr/>
        <p:txBody>
          <a:bodyPr/>
          <a:lstStyle/>
          <a:p>
            <a:fld id="{7739ED2A-B173-4458-8AD2-DDC6C78D1340}" type="slidenum">
              <a:rPr lang="en-US" smtClean="0"/>
              <a:t>11</a:t>
            </a:fld>
            <a:endParaRPr lang="en-US" dirty="0"/>
          </a:p>
        </p:txBody>
      </p:sp>
    </p:spTree>
    <p:extLst>
      <p:ext uri="{BB962C8B-B14F-4D97-AF65-F5344CB8AC3E}">
        <p14:creationId xmlns:p14="http://schemas.microsoft.com/office/powerpoint/2010/main" val="2668228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Clark v. </a:t>
            </a:r>
            <a:r>
              <a:rPr lang="en-US" i="1" dirty="0" err="1"/>
              <a:t>Rameker</a:t>
            </a:r>
            <a:r>
              <a:rPr lang="en-US" dirty="0"/>
              <a:t>: </a:t>
            </a:r>
            <a:r>
              <a:rPr lang="en-US" dirty="0" smtClean="0"/>
              <a:t>Opinion</a:t>
            </a:r>
            <a:endParaRPr lang="en-US" dirty="0"/>
          </a:p>
        </p:txBody>
      </p:sp>
      <p:sp>
        <p:nvSpPr>
          <p:cNvPr id="3" name="Content Placeholder 2"/>
          <p:cNvSpPr>
            <a:spLocks noGrp="1"/>
          </p:cNvSpPr>
          <p:nvPr>
            <p:ph sz="quarter" idx="1"/>
          </p:nvPr>
        </p:nvSpPr>
        <p:spPr/>
        <p:txBody>
          <a:bodyPr/>
          <a:lstStyle/>
          <a:p>
            <a:r>
              <a:rPr lang="en-US" dirty="0" smtClean="0"/>
              <a:t>Unanimous; Authored by Justice Sotomayor.  </a:t>
            </a:r>
          </a:p>
          <a:p>
            <a:pPr marL="0" indent="0">
              <a:buNone/>
            </a:pPr>
            <a:endParaRPr lang="en-US" dirty="0" smtClean="0"/>
          </a:p>
          <a:p>
            <a:r>
              <a:rPr lang="en-US" dirty="0" smtClean="0"/>
              <a:t>To fall under §522 exemption, asset must be:</a:t>
            </a:r>
          </a:p>
          <a:p>
            <a:pPr lvl="1"/>
            <a:r>
              <a:rPr lang="en-US" dirty="0" smtClean="0"/>
              <a:t>1. A “retirement fund”; and</a:t>
            </a:r>
          </a:p>
          <a:p>
            <a:pPr lvl="1"/>
            <a:r>
              <a:rPr lang="en-US" dirty="0" smtClean="0"/>
              <a:t>2. Created under certain Internal Revenue Code sections, as enumerated in </a:t>
            </a:r>
            <a:r>
              <a:rPr lang="en-US" dirty="0"/>
              <a:t>§</a:t>
            </a:r>
            <a:r>
              <a:rPr lang="en-US" dirty="0" smtClean="0"/>
              <a:t>522.</a:t>
            </a:r>
          </a:p>
          <a:p>
            <a:pPr lvl="1"/>
            <a:endParaRPr lang="en-US" dirty="0"/>
          </a:p>
          <a:p>
            <a:r>
              <a:rPr lang="en-US" dirty="0" smtClean="0"/>
              <a:t>“Retirement fund” = sums of money set aside for the day an individual stops working.</a:t>
            </a:r>
            <a:endParaRPr lang="en-US" dirty="0"/>
          </a:p>
        </p:txBody>
      </p:sp>
      <p:sp>
        <p:nvSpPr>
          <p:cNvPr id="4" name="Footer Placeholder 3"/>
          <p:cNvSpPr>
            <a:spLocks noGrp="1"/>
          </p:cNvSpPr>
          <p:nvPr>
            <p:ph type="ftr" sz="quarter" idx="11"/>
          </p:nvPr>
        </p:nvSpPr>
        <p:spPr/>
        <p:txBody>
          <a:bodyPr/>
          <a:lstStyle/>
          <a:p>
            <a:fld id="{82E0587C-DB1D-4B31-9D5E-E5B0CF116AC9}" type="slidenum">
              <a:rPr lang="en-US" smtClean="0"/>
              <a:t>12</a:t>
            </a:fld>
            <a:endParaRPr lang="en-US" dirty="0"/>
          </a:p>
        </p:txBody>
      </p:sp>
    </p:spTree>
    <p:extLst>
      <p:ext uri="{BB962C8B-B14F-4D97-AF65-F5344CB8AC3E}">
        <p14:creationId xmlns:p14="http://schemas.microsoft.com/office/powerpoint/2010/main" val="863960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Clark v. </a:t>
            </a:r>
            <a:r>
              <a:rPr lang="en-US" i="1" dirty="0" err="1"/>
              <a:t>Rameker</a:t>
            </a:r>
            <a:r>
              <a:rPr lang="en-US" dirty="0"/>
              <a:t>: Opinion</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731088583"/>
              </p:ext>
            </p:extLst>
          </p:nvPr>
        </p:nvGraphicFramePr>
        <p:xfrm>
          <a:off x="304800" y="1905000"/>
          <a:ext cx="8504238" cy="3937000"/>
        </p:xfrm>
        <a:graphic>
          <a:graphicData uri="http://schemas.openxmlformats.org/drawingml/2006/table">
            <a:tbl>
              <a:tblPr firstRow="1" bandRow="1">
                <a:tableStyleId>{5C22544A-7EE6-4342-B048-85BDC9FD1C3A}</a:tableStyleId>
              </a:tblPr>
              <a:tblGrid>
                <a:gridCol w="1755775"/>
                <a:gridCol w="3429000"/>
                <a:gridCol w="3319463"/>
              </a:tblGrid>
              <a:tr h="370840">
                <a:tc>
                  <a:txBody>
                    <a:bodyPr/>
                    <a:lstStyle/>
                    <a:p>
                      <a:pPr algn="ctr"/>
                      <a:endParaRPr lang="en-US" dirty="0"/>
                    </a:p>
                  </a:txBody>
                  <a:tcPr/>
                </a:tc>
                <a:tc>
                  <a:txBody>
                    <a:bodyPr/>
                    <a:lstStyle/>
                    <a:p>
                      <a:pPr algn="ctr"/>
                      <a:r>
                        <a:rPr lang="en-US" dirty="0" smtClean="0"/>
                        <a:t>Traditional/Roth</a:t>
                      </a:r>
                      <a:r>
                        <a:rPr lang="en-US" baseline="0" dirty="0" smtClean="0"/>
                        <a:t> IRAs</a:t>
                      </a:r>
                      <a:endParaRPr lang="en-US" dirty="0"/>
                    </a:p>
                  </a:txBody>
                  <a:tcPr/>
                </a:tc>
                <a:tc>
                  <a:txBody>
                    <a:bodyPr/>
                    <a:lstStyle/>
                    <a:p>
                      <a:pPr algn="ctr"/>
                      <a:r>
                        <a:rPr lang="en-US" dirty="0" smtClean="0"/>
                        <a:t>Inherited IRAs</a:t>
                      </a:r>
                      <a:endParaRPr lang="en-US" dirty="0"/>
                    </a:p>
                  </a:txBody>
                  <a:tcPr/>
                </a:tc>
              </a:tr>
              <a:tr h="370840">
                <a:tc>
                  <a:txBody>
                    <a:bodyPr/>
                    <a:lstStyle/>
                    <a:p>
                      <a:pPr algn="ctr"/>
                      <a:endParaRPr lang="en-US" dirty="0" smtClean="0"/>
                    </a:p>
                    <a:p>
                      <a:pPr algn="ctr"/>
                      <a:r>
                        <a:rPr lang="en-US" dirty="0" smtClean="0"/>
                        <a:t>Additions to Account</a:t>
                      </a:r>
                    </a:p>
                    <a:p>
                      <a:pPr algn="ctr"/>
                      <a:endParaRPr lang="en-US" dirty="0"/>
                    </a:p>
                  </a:txBody>
                  <a:tcPr/>
                </a:tc>
                <a:tc>
                  <a:txBody>
                    <a:bodyPr/>
                    <a:lstStyle/>
                    <a:p>
                      <a:endParaRPr lang="en-US" dirty="0" smtClean="0">
                        <a:sym typeface="Wingdings" panose="05000000000000000000" pitchFamily="2" charset="2"/>
                      </a:endParaRPr>
                    </a:p>
                    <a:p>
                      <a:r>
                        <a:rPr lang="en-US" dirty="0" smtClean="0">
                          <a:sym typeface="Wingdings" panose="05000000000000000000" pitchFamily="2" charset="2"/>
                        </a:rPr>
                        <a:t> Tax incentives</a:t>
                      </a:r>
                      <a:r>
                        <a:rPr lang="en-US" baseline="0" dirty="0" smtClean="0">
                          <a:sym typeface="Wingdings" panose="05000000000000000000" pitchFamily="2" charset="2"/>
                        </a:rPr>
                        <a:t> for owner to make additions to account.</a:t>
                      </a:r>
                      <a:endParaRPr lang="en-US" dirty="0"/>
                    </a:p>
                  </a:txBody>
                  <a:tcPr/>
                </a:tc>
                <a:tc>
                  <a:txBody>
                    <a:bodyPr/>
                    <a:lstStyle/>
                    <a:p>
                      <a:endParaRPr lang="en-US" dirty="0" smtClean="0">
                        <a:sym typeface="Wingdings" panose="05000000000000000000" pitchFamily="2" charset="2"/>
                      </a:endParaRPr>
                    </a:p>
                    <a:p>
                      <a:r>
                        <a:rPr lang="en-US" dirty="0" smtClean="0">
                          <a:sym typeface="Wingdings" panose="05000000000000000000" pitchFamily="2" charset="2"/>
                        </a:rPr>
                        <a:t> Beneficiary</a:t>
                      </a:r>
                      <a:r>
                        <a:rPr lang="en-US" baseline="0" dirty="0" smtClean="0">
                          <a:sym typeface="Wingdings" panose="05000000000000000000" pitchFamily="2" charset="2"/>
                        </a:rPr>
                        <a:t> may never make additions to account.</a:t>
                      </a:r>
                      <a:endParaRPr lang="en-US" dirty="0"/>
                    </a:p>
                  </a:txBody>
                  <a:tcPr/>
                </a:tc>
              </a:tr>
              <a:tr h="370840">
                <a:tc>
                  <a:txBody>
                    <a:bodyPr/>
                    <a:lstStyle/>
                    <a:p>
                      <a:pPr algn="ctr"/>
                      <a:endParaRPr lang="en-US" dirty="0" smtClean="0"/>
                    </a:p>
                    <a:p>
                      <a:pPr algn="ctr"/>
                      <a:r>
                        <a:rPr lang="en-US" dirty="0" smtClean="0"/>
                        <a:t>Required</a:t>
                      </a:r>
                    </a:p>
                    <a:p>
                      <a:pPr algn="ctr"/>
                      <a:r>
                        <a:rPr lang="en-US" dirty="0" smtClean="0"/>
                        <a:t>Withdrawals</a:t>
                      </a:r>
                    </a:p>
                    <a:p>
                      <a:pPr algn="ctr"/>
                      <a:endParaRPr lang="en-US" dirty="0"/>
                    </a:p>
                  </a:txBody>
                  <a:tcPr/>
                </a:tc>
                <a:tc>
                  <a:txBody>
                    <a:bodyPr/>
                    <a:lstStyle/>
                    <a:p>
                      <a:r>
                        <a:rPr lang="en-US" dirty="0" smtClean="0">
                          <a:sym typeface="Wingdings" panose="05000000000000000000" pitchFamily="2" charset="2"/>
                        </a:rPr>
                        <a:t>Traditional</a:t>
                      </a:r>
                      <a:r>
                        <a:rPr lang="en-US" baseline="0" dirty="0" smtClean="0">
                          <a:sym typeface="Wingdings" panose="05000000000000000000" pitchFamily="2" charset="2"/>
                        </a:rPr>
                        <a:t> IRA: Mandatory withdrawals begin at 70 ½.</a:t>
                      </a:r>
                    </a:p>
                    <a:p>
                      <a:r>
                        <a:rPr lang="en-US" baseline="0" dirty="0" smtClean="0">
                          <a:sym typeface="Wingdings" panose="05000000000000000000" pitchFamily="2" charset="2"/>
                        </a:rPr>
                        <a:t>Roth IRA: No mandatory withdrawals.</a:t>
                      </a:r>
                      <a:endParaRPr lang="en-US" dirty="0"/>
                    </a:p>
                  </a:txBody>
                  <a:tcPr/>
                </a:tc>
                <a:tc>
                  <a:txBody>
                    <a:bodyPr/>
                    <a:lstStyle/>
                    <a:p>
                      <a:endParaRPr lang="en-US" dirty="0" smtClean="0"/>
                    </a:p>
                    <a:p>
                      <a:r>
                        <a:rPr lang="en-US" dirty="0" smtClean="0">
                          <a:sym typeface="Wingdings" panose="05000000000000000000" pitchFamily="2" charset="2"/>
                        </a:rPr>
                        <a:t> Mandatory</a:t>
                      </a:r>
                      <a:r>
                        <a:rPr lang="en-US" baseline="0" dirty="0" smtClean="0">
                          <a:sym typeface="Wingdings" panose="05000000000000000000" pitchFamily="2" charset="2"/>
                        </a:rPr>
                        <a:t> withdrawals generally begin 1 year from owner’s death.</a:t>
                      </a:r>
                      <a:endParaRPr lang="en-US" dirty="0"/>
                    </a:p>
                  </a:txBody>
                  <a:tcPr/>
                </a:tc>
              </a:tr>
              <a:tr h="370840">
                <a:tc>
                  <a:txBody>
                    <a:bodyPr/>
                    <a:lstStyle/>
                    <a:p>
                      <a:pPr algn="ctr"/>
                      <a:endParaRPr lang="en-US" dirty="0" smtClean="0"/>
                    </a:p>
                    <a:p>
                      <a:pPr algn="ctr"/>
                      <a:r>
                        <a:rPr lang="en-US" dirty="0" smtClean="0"/>
                        <a:t>Allowable Withdrawals</a:t>
                      </a:r>
                    </a:p>
                    <a:p>
                      <a:pPr algn="ctr"/>
                      <a:endParaRPr lang="en-US" dirty="0"/>
                    </a:p>
                  </a:txBody>
                  <a:tcPr/>
                </a:tc>
                <a:tc>
                  <a:txBody>
                    <a:bodyPr/>
                    <a:lstStyle/>
                    <a:p>
                      <a:endParaRPr lang="en-US" dirty="0" smtClean="0"/>
                    </a:p>
                    <a:p>
                      <a:r>
                        <a:rPr lang="en-US" dirty="0" smtClean="0">
                          <a:sym typeface="Wingdings" panose="05000000000000000000" pitchFamily="2" charset="2"/>
                        </a:rPr>
                        <a:t>10% penalty on any amounts</a:t>
                      </a:r>
                      <a:r>
                        <a:rPr lang="en-US" baseline="0" dirty="0" smtClean="0">
                          <a:sym typeface="Wingdings" panose="05000000000000000000" pitchFamily="2" charset="2"/>
                        </a:rPr>
                        <a:t> withdrawn before owner is 59 1/2.</a:t>
                      </a:r>
                      <a:endParaRPr lang="en-US" dirty="0"/>
                    </a:p>
                  </a:txBody>
                  <a:tcPr/>
                </a:tc>
                <a:tc>
                  <a:txBody>
                    <a:bodyPr/>
                    <a:lstStyle/>
                    <a:p>
                      <a:endParaRPr lang="en-US" dirty="0" smtClean="0"/>
                    </a:p>
                    <a:p>
                      <a:r>
                        <a:rPr lang="en-US" dirty="0" smtClean="0">
                          <a:sym typeface="Wingdings" panose="05000000000000000000" pitchFamily="2" charset="2"/>
                        </a:rPr>
                        <a:t></a:t>
                      </a:r>
                      <a:r>
                        <a:rPr lang="en-US" baseline="0" dirty="0" smtClean="0">
                          <a:sym typeface="Wingdings" panose="05000000000000000000" pitchFamily="2" charset="2"/>
                        </a:rPr>
                        <a:t> Beneficiary may withdraw 100% at any time without incurring penalty.</a:t>
                      </a:r>
                      <a:endParaRPr lang="en-US" dirty="0"/>
                    </a:p>
                  </a:txBody>
                  <a:tcPr/>
                </a:tc>
              </a:tr>
            </a:tbl>
          </a:graphicData>
        </a:graphic>
      </p:graphicFrame>
      <p:sp>
        <p:nvSpPr>
          <p:cNvPr id="3" name="Footer Placeholder 2"/>
          <p:cNvSpPr>
            <a:spLocks noGrp="1"/>
          </p:cNvSpPr>
          <p:nvPr>
            <p:ph type="ftr" sz="quarter" idx="11"/>
          </p:nvPr>
        </p:nvSpPr>
        <p:spPr/>
        <p:txBody>
          <a:bodyPr/>
          <a:lstStyle/>
          <a:p>
            <a:fld id="{74C2265A-C548-47E7-AC89-F114504BDE7D}" type="slidenum">
              <a:rPr lang="en-US" smtClean="0"/>
              <a:t>13</a:t>
            </a:fld>
            <a:endParaRPr lang="en-US" dirty="0"/>
          </a:p>
        </p:txBody>
      </p:sp>
    </p:spTree>
    <p:extLst>
      <p:ext uri="{BB962C8B-B14F-4D97-AF65-F5344CB8AC3E}">
        <p14:creationId xmlns:p14="http://schemas.microsoft.com/office/powerpoint/2010/main" val="945950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Clark v. </a:t>
            </a:r>
            <a:r>
              <a:rPr lang="en-US" i="1" dirty="0" err="1"/>
              <a:t>Rameker</a:t>
            </a:r>
            <a:r>
              <a:rPr lang="en-US" dirty="0"/>
              <a:t>: </a:t>
            </a:r>
            <a:r>
              <a:rPr lang="en-US" dirty="0" smtClean="0"/>
              <a:t>Holding</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lgn="ctr">
              <a:buNone/>
            </a:pPr>
            <a:endParaRPr lang="en-US" sz="3600" b="1" dirty="0" smtClean="0"/>
          </a:p>
          <a:p>
            <a:pPr marL="0" indent="0" algn="ctr">
              <a:buNone/>
            </a:pPr>
            <a:r>
              <a:rPr lang="en-US" sz="3600" b="1" dirty="0" smtClean="0"/>
              <a:t>Inherited IRAs are not </a:t>
            </a:r>
          </a:p>
          <a:p>
            <a:pPr marL="0" indent="0" algn="ctr">
              <a:buNone/>
            </a:pPr>
            <a:r>
              <a:rPr lang="en-US" sz="3600" b="1" dirty="0" smtClean="0"/>
              <a:t>“retirement funds” under </a:t>
            </a:r>
          </a:p>
          <a:p>
            <a:pPr marL="0" indent="0" algn="ctr">
              <a:buNone/>
            </a:pPr>
            <a:r>
              <a:rPr lang="en-US" sz="3600" b="1" dirty="0" smtClean="0"/>
              <a:t>federal bankruptcy code </a:t>
            </a:r>
            <a:r>
              <a:rPr lang="en-US" sz="3600" b="1" dirty="0"/>
              <a:t>§</a:t>
            </a:r>
            <a:r>
              <a:rPr lang="en-US" sz="3600" b="1" dirty="0" smtClean="0"/>
              <a:t>522.</a:t>
            </a:r>
          </a:p>
          <a:p>
            <a:pPr marL="0" indent="0">
              <a:buNone/>
            </a:pPr>
            <a:endParaRPr lang="en-US" sz="3600" dirty="0"/>
          </a:p>
          <a:p>
            <a:pPr marL="0" indent="0">
              <a:buNone/>
            </a:pPr>
            <a:endParaRPr lang="en-US" sz="3600" dirty="0" smtClean="0"/>
          </a:p>
          <a:p>
            <a:pPr marL="0" indent="0">
              <a:buNone/>
            </a:pPr>
            <a:r>
              <a:rPr lang="en-US" sz="3600" dirty="0" smtClean="0"/>
              <a:t>Planning consideration: Leave retirement funds to beneficiaries in spendthrift trusts!</a:t>
            </a:r>
            <a:endParaRPr lang="en-US" sz="3600" dirty="0"/>
          </a:p>
        </p:txBody>
      </p:sp>
      <p:sp>
        <p:nvSpPr>
          <p:cNvPr id="4" name="Footer Placeholder 3"/>
          <p:cNvSpPr>
            <a:spLocks noGrp="1"/>
          </p:cNvSpPr>
          <p:nvPr>
            <p:ph type="ftr" sz="quarter" idx="11"/>
          </p:nvPr>
        </p:nvSpPr>
        <p:spPr/>
        <p:txBody>
          <a:bodyPr/>
          <a:lstStyle/>
          <a:p>
            <a:fld id="{D2E061BA-6C25-49A7-BD51-0E5A08773264}" type="slidenum">
              <a:rPr lang="en-US" smtClean="0"/>
              <a:t>14</a:t>
            </a:fld>
            <a:endParaRPr lang="en-US" dirty="0"/>
          </a:p>
        </p:txBody>
      </p:sp>
    </p:spTree>
    <p:extLst>
      <p:ext uri="{BB962C8B-B14F-4D97-AF65-F5344CB8AC3E}">
        <p14:creationId xmlns:p14="http://schemas.microsoft.com/office/powerpoint/2010/main" val="3265089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Content Placeholder 3"/>
          <p:cNvSpPr>
            <a:spLocks noGrp="1"/>
          </p:cNvSpPr>
          <p:nvPr>
            <p:ph sz="quarter" idx="1"/>
          </p:nvPr>
        </p:nvSpPr>
        <p:spPr/>
        <p:txBody>
          <a:bodyPr/>
          <a:lstStyle/>
          <a:p>
            <a:pPr marL="0" indent="0" algn="ctr">
              <a:buNone/>
            </a:pPr>
            <a:r>
              <a:rPr lang="en-US" sz="4000" dirty="0" smtClean="0">
                <a:solidFill>
                  <a:schemeClr val="accent1"/>
                </a:solidFill>
              </a:rPr>
              <a:t>Structuring Trusts to </a:t>
            </a:r>
          </a:p>
          <a:p>
            <a:pPr marL="0" indent="0" algn="ctr">
              <a:buNone/>
            </a:pPr>
            <a:r>
              <a:rPr lang="en-US" sz="4000" dirty="0" smtClean="0">
                <a:solidFill>
                  <a:schemeClr val="accent1"/>
                </a:solidFill>
              </a:rPr>
              <a:t>“SAVE THE STRETCH”</a:t>
            </a:r>
            <a:endParaRPr lang="en-US" sz="4000" i="1" dirty="0">
              <a:solidFill>
                <a:schemeClr val="accent1"/>
              </a:solidFill>
            </a:endParaRPr>
          </a:p>
          <a:p>
            <a:pPr marL="0" indent="0">
              <a:buNone/>
            </a:pPr>
            <a:endParaRPr lang="en-US" dirty="0"/>
          </a:p>
        </p:txBody>
      </p:sp>
    </p:spTree>
    <p:extLst>
      <p:ext uri="{BB962C8B-B14F-4D97-AF65-F5344CB8AC3E}">
        <p14:creationId xmlns:p14="http://schemas.microsoft.com/office/powerpoint/2010/main" val="4183445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Basics: Designated Beneficiaries</a:t>
            </a:r>
            <a:endParaRPr lang="en-US" dirty="0"/>
          </a:p>
        </p:txBody>
      </p:sp>
      <p:sp>
        <p:nvSpPr>
          <p:cNvPr id="3" name="Content Placeholder 2"/>
          <p:cNvSpPr>
            <a:spLocks noGrp="1"/>
          </p:cNvSpPr>
          <p:nvPr>
            <p:ph sz="quarter" idx="1"/>
          </p:nvPr>
        </p:nvSpPr>
        <p:spPr/>
        <p:txBody>
          <a:bodyPr/>
          <a:lstStyle/>
          <a:p>
            <a:r>
              <a:rPr lang="en-US" dirty="0" smtClean="0"/>
              <a:t>Designated Beneficiary (DB):</a:t>
            </a:r>
          </a:p>
          <a:p>
            <a:pPr lvl="1"/>
            <a:r>
              <a:rPr lang="en-US" dirty="0" smtClean="0"/>
              <a:t>Spouse</a:t>
            </a:r>
          </a:p>
          <a:p>
            <a:pPr lvl="1"/>
            <a:r>
              <a:rPr lang="en-US" dirty="0" smtClean="0"/>
              <a:t>Non-spouse individual</a:t>
            </a:r>
          </a:p>
          <a:p>
            <a:pPr lvl="1"/>
            <a:r>
              <a:rPr lang="en-US" dirty="0" smtClean="0"/>
              <a:t>See-through trust</a:t>
            </a:r>
          </a:p>
          <a:p>
            <a:pPr lvl="1"/>
            <a:endParaRPr lang="en-US" dirty="0"/>
          </a:p>
          <a:p>
            <a:r>
              <a:rPr lang="en-US" dirty="0" smtClean="0"/>
              <a:t>Non-Designated Beneficiary</a:t>
            </a:r>
          </a:p>
          <a:p>
            <a:pPr lvl="1"/>
            <a:r>
              <a:rPr lang="en-US" dirty="0" smtClean="0"/>
              <a:t>Estate</a:t>
            </a:r>
          </a:p>
          <a:p>
            <a:pPr lvl="1"/>
            <a:r>
              <a:rPr lang="en-US" dirty="0" smtClean="0"/>
              <a:t>Non-see-through trust</a:t>
            </a:r>
          </a:p>
          <a:p>
            <a:pPr lvl="1"/>
            <a:r>
              <a:rPr lang="en-US" dirty="0" smtClean="0"/>
              <a:t>Charity/organization/other non-individual</a:t>
            </a:r>
            <a:endParaRPr lang="en-US" dirty="0"/>
          </a:p>
        </p:txBody>
      </p:sp>
      <p:sp>
        <p:nvSpPr>
          <p:cNvPr id="4" name="Footer Placeholder 3"/>
          <p:cNvSpPr>
            <a:spLocks noGrp="1"/>
          </p:cNvSpPr>
          <p:nvPr>
            <p:ph type="ftr" sz="quarter" idx="11"/>
          </p:nvPr>
        </p:nvSpPr>
        <p:spPr/>
        <p:txBody>
          <a:bodyPr/>
          <a:lstStyle/>
          <a:p>
            <a:fld id="{DE7F67E3-6B10-44D7-9FEE-20EB58188420}" type="slidenum">
              <a:rPr lang="en-US" smtClean="0"/>
              <a:t>16</a:t>
            </a:fld>
            <a:endParaRPr lang="en-US" dirty="0"/>
          </a:p>
        </p:txBody>
      </p:sp>
    </p:spTree>
    <p:extLst>
      <p:ext uri="{BB962C8B-B14F-4D97-AF65-F5344CB8AC3E}">
        <p14:creationId xmlns:p14="http://schemas.microsoft.com/office/powerpoint/2010/main" val="2190809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Basics: </a:t>
            </a:r>
            <a:r>
              <a:rPr lang="en-US" dirty="0" smtClean="0"/>
              <a:t>Required Distributions</a:t>
            </a:r>
            <a:endParaRPr lang="en-US" dirty="0"/>
          </a:p>
        </p:txBody>
      </p:sp>
      <p:sp>
        <p:nvSpPr>
          <p:cNvPr id="3" name="Content Placeholder 2"/>
          <p:cNvSpPr>
            <a:spLocks noGrp="1"/>
          </p:cNvSpPr>
          <p:nvPr>
            <p:ph sz="quarter" idx="1"/>
          </p:nvPr>
        </p:nvSpPr>
        <p:spPr/>
        <p:txBody>
          <a:bodyPr/>
          <a:lstStyle/>
          <a:p>
            <a:r>
              <a:rPr lang="en-US" dirty="0" smtClean="0"/>
              <a:t>For DBs, generally required minimum distributions (RMDs) must start year after owner’s death.</a:t>
            </a:r>
          </a:p>
          <a:p>
            <a:pPr lvl="1"/>
            <a:r>
              <a:rPr lang="en-US" dirty="0" smtClean="0"/>
              <a:t>Spousal inherited IRAs (NOT spousal rollovers): generally </a:t>
            </a:r>
            <a:r>
              <a:rPr lang="en-US" dirty="0"/>
              <a:t>RMDs </a:t>
            </a:r>
            <a:r>
              <a:rPr lang="en-US" dirty="0" smtClean="0"/>
              <a:t>are based on spouse’s life expectancy, recalculated annually.</a:t>
            </a:r>
          </a:p>
          <a:p>
            <a:pPr lvl="1"/>
            <a:r>
              <a:rPr lang="en-US" dirty="0" smtClean="0"/>
              <a:t>Non-spouse individual: generally RMDs are based on individual’s life expectancy, but fixed term.</a:t>
            </a:r>
          </a:p>
          <a:p>
            <a:pPr lvl="1"/>
            <a:r>
              <a:rPr lang="en-US" dirty="0" smtClean="0"/>
              <a:t>See-through trusts: generally RMDs are based on oldest beneficiary’s life expectancy. </a:t>
            </a:r>
          </a:p>
          <a:p>
            <a:r>
              <a:rPr lang="en-US" dirty="0" smtClean="0"/>
              <a:t>For Non-DBs, 100% of account must be paid out 5 years from owner’s death.</a:t>
            </a:r>
          </a:p>
        </p:txBody>
      </p:sp>
      <p:sp>
        <p:nvSpPr>
          <p:cNvPr id="4" name="Footer Placeholder 3"/>
          <p:cNvSpPr>
            <a:spLocks noGrp="1"/>
          </p:cNvSpPr>
          <p:nvPr>
            <p:ph type="ftr" sz="quarter" idx="11"/>
          </p:nvPr>
        </p:nvSpPr>
        <p:spPr/>
        <p:txBody>
          <a:bodyPr/>
          <a:lstStyle/>
          <a:p>
            <a:fld id="{2969DA79-BECD-43E0-A581-765AA12AD05F}" type="slidenum">
              <a:rPr lang="en-US" smtClean="0"/>
              <a:t>17</a:t>
            </a:fld>
            <a:endParaRPr lang="en-US" dirty="0"/>
          </a:p>
        </p:txBody>
      </p:sp>
    </p:spTree>
    <p:extLst>
      <p:ext uri="{BB962C8B-B14F-4D97-AF65-F5344CB8AC3E}">
        <p14:creationId xmlns:p14="http://schemas.microsoft.com/office/powerpoint/2010/main" val="3252390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Basics: Single Life Table</a:t>
            </a:r>
            <a:endParaRPr lang="en-US" dirty="0"/>
          </a:p>
        </p:txBody>
      </p:sp>
      <p:sp>
        <p:nvSpPr>
          <p:cNvPr id="3" name="Footer Placeholder 2"/>
          <p:cNvSpPr>
            <a:spLocks noGrp="1"/>
          </p:cNvSpPr>
          <p:nvPr>
            <p:ph type="ftr" sz="quarter" idx="11"/>
          </p:nvPr>
        </p:nvSpPr>
        <p:spPr/>
        <p:txBody>
          <a:bodyPr/>
          <a:lstStyle/>
          <a:p>
            <a:endParaRPr lang="en-US"/>
          </a:p>
        </p:txBody>
      </p:sp>
      <p:pic>
        <p:nvPicPr>
          <p:cNvPr id="7" name="Content Placeholder 6"/>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399214" y="1527175"/>
            <a:ext cx="6309059" cy="4572000"/>
          </a:xfrm>
        </p:spPr>
      </p:pic>
    </p:spTree>
    <p:extLst>
      <p:ext uri="{BB962C8B-B14F-4D97-AF65-F5344CB8AC3E}">
        <p14:creationId xmlns:p14="http://schemas.microsoft.com/office/powerpoint/2010/main" val="4250002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Basics: See-Through Trusts</a:t>
            </a:r>
            <a:endParaRPr lang="en-US" dirty="0"/>
          </a:p>
        </p:txBody>
      </p:sp>
      <p:sp>
        <p:nvSpPr>
          <p:cNvPr id="3" name="Content Placeholder 2"/>
          <p:cNvSpPr>
            <a:spLocks noGrp="1"/>
          </p:cNvSpPr>
          <p:nvPr>
            <p:ph sz="quarter" idx="1"/>
          </p:nvPr>
        </p:nvSpPr>
        <p:spPr/>
        <p:txBody>
          <a:bodyPr>
            <a:normAutofit fontScale="92500"/>
          </a:bodyPr>
          <a:lstStyle/>
          <a:p>
            <a:r>
              <a:rPr lang="en-US" dirty="0" smtClean="0"/>
              <a:t>Requirements:</a:t>
            </a:r>
          </a:p>
          <a:p>
            <a:pPr lvl="1"/>
            <a:r>
              <a:rPr lang="en-US" dirty="0" smtClean="0"/>
              <a:t>Valid under state law; Irrevocable; and Beneficiaries are individuals and are identifiable.</a:t>
            </a:r>
          </a:p>
          <a:p>
            <a:pPr lvl="1"/>
            <a:endParaRPr lang="en-US" dirty="0"/>
          </a:p>
          <a:p>
            <a:r>
              <a:rPr lang="en-US" dirty="0" smtClean="0"/>
              <a:t>Conduit Trusts vs. Accumulation Trusts:</a:t>
            </a:r>
          </a:p>
          <a:p>
            <a:pPr lvl="1"/>
            <a:r>
              <a:rPr lang="en-US" dirty="0" smtClean="0"/>
              <a:t>Conduit: </a:t>
            </a:r>
          </a:p>
          <a:p>
            <a:pPr lvl="2"/>
            <a:r>
              <a:rPr lang="en-US" dirty="0" smtClean="0"/>
              <a:t>All distributions from account must be paid outright to beneficiaries.  </a:t>
            </a:r>
          </a:p>
          <a:p>
            <a:pPr lvl="2"/>
            <a:r>
              <a:rPr lang="en-US" dirty="0" smtClean="0"/>
              <a:t>Allows for Non-DBs to be </a:t>
            </a:r>
            <a:r>
              <a:rPr lang="en-US" dirty="0" err="1" smtClean="0"/>
              <a:t>remaindermen</a:t>
            </a:r>
            <a:r>
              <a:rPr lang="en-US" dirty="0" smtClean="0"/>
              <a:t>.</a:t>
            </a:r>
          </a:p>
          <a:p>
            <a:pPr lvl="1"/>
            <a:r>
              <a:rPr lang="en-US" dirty="0" smtClean="0"/>
              <a:t>Accumulation:</a:t>
            </a:r>
          </a:p>
          <a:p>
            <a:pPr lvl="2"/>
            <a:r>
              <a:rPr lang="en-US" dirty="0" smtClean="0"/>
              <a:t>Distributions accumulate in trust.</a:t>
            </a:r>
          </a:p>
          <a:p>
            <a:pPr lvl="2"/>
            <a:r>
              <a:rPr lang="en-US" dirty="0" smtClean="0"/>
              <a:t>Non-DBs (including unidentifiable individuals) will disqualify trust from accumulating.</a:t>
            </a:r>
            <a:endParaRPr lang="en-US" dirty="0"/>
          </a:p>
        </p:txBody>
      </p:sp>
      <p:sp>
        <p:nvSpPr>
          <p:cNvPr id="4" name="Footer Placeholder 3"/>
          <p:cNvSpPr>
            <a:spLocks noGrp="1"/>
          </p:cNvSpPr>
          <p:nvPr>
            <p:ph type="ftr" sz="quarter" idx="11"/>
          </p:nvPr>
        </p:nvSpPr>
        <p:spPr/>
        <p:txBody>
          <a:bodyPr/>
          <a:lstStyle/>
          <a:p>
            <a:fld id="{48FFB39C-5827-42E4-AAD4-536460FB95F0}" type="slidenum">
              <a:rPr lang="en-US" smtClean="0"/>
              <a:t>19</a:t>
            </a:fld>
            <a:endParaRPr lang="en-US" dirty="0"/>
          </a:p>
        </p:txBody>
      </p:sp>
    </p:spTree>
    <p:extLst>
      <p:ext uri="{BB962C8B-B14F-4D97-AF65-F5344CB8AC3E}">
        <p14:creationId xmlns:p14="http://schemas.microsoft.com/office/powerpoint/2010/main" val="3306838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Content Placeholder 3"/>
          <p:cNvSpPr>
            <a:spLocks noGrp="1"/>
          </p:cNvSpPr>
          <p:nvPr>
            <p:ph sz="quarter" idx="4294967295"/>
          </p:nvPr>
        </p:nvSpPr>
        <p:spPr>
          <a:xfrm>
            <a:off x="304800" y="1066800"/>
            <a:ext cx="8504238" cy="4572000"/>
          </a:xfrm>
        </p:spPr>
        <p:txBody>
          <a:bodyPr>
            <a:normAutofit fontScale="25000" lnSpcReduction="20000"/>
          </a:bodyPr>
          <a:lstStyle/>
          <a:p>
            <a:pPr marL="0" indent="0" algn="just">
              <a:buNone/>
            </a:pPr>
            <a:r>
              <a:rPr lang="en-US" sz="4400" b="1" dirty="0" smtClean="0"/>
              <a:t>Anna Katherine Moody </a:t>
            </a:r>
            <a:r>
              <a:rPr lang="en-US" sz="4400" dirty="0" smtClean="0"/>
              <a:t>graduated </a:t>
            </a:r>
            <a:r>
              <a:rPr lang="en-US" sz="4400" dirty="0"/>
              <a:t>from the University of Georgia, Henry W. Grady College of Journalism and Mass Communications, with an A.B.J. in Public Relations in 2006, and received her J.D. from Washington and Lee University School of Law in 2011.  She was admitted to the Maryland Bar in December of 2011.</a:t>
            </a:r>
          </a:p>
          <a:p>
            <a:pPr marL="0" indent="0" algn="just">
              <a:buNone/>
            </a:pPr>
            <a:endParaRPr lang="en-US" sz="4400" dirty="0"/>
          </a:p>
          <a:p>
            <a:pPr marL="0" indent="0" algn="just">
              <a:buNone/>
            </a:pPr>
            <a:r>
              <a:rPr lang="en-US" sz="4400" dirty="0" smtClean="0"/>
              <a:t>Ms</a:t>
            </a:r>
            <a:r>
              <a:rPr lang="en-US" sz="4400" dirty="0"/>
              <a:t>. Moody currently serves on the MSBA Estate and Trust Section Council, having been elected to a two-year term from 2014-2016, and is a member of the Maryland State Bar Association, the Anne Arundel County Bar Association, and the National Academy of Elder Law Attorneys.  She has published articles on various estate planning topics in the MSBA Estate and Trust Newsletter and the Anne Arundel County Barrister</a:t>
            </a:r>
            <a:r>
              <a:rPr lang="en-US" sz="4400" dirty="0" smtClean="0"/>
              <a:t>.</a:t>
            </a:r>
            <a:endParaRPr lang="en-US" sz="4400" dirty="0"/>
          </a:p>
          <a:p>
            <a:pPr marL="0" indent="0" algn="just">
              <a:buNone/>
            </a:pPr>
            <a:endParaRPr lang="en-US" sz="4400" b="1" dirty="0"/>
          </a:p>
          <a:p>
            <a:pPr marL="0" indent="0" algn="just">
              <a:buNone/>
            </a:pPr>
            <a:r>
              <a:rPr lang="en-US" sz="4400" b="1" dirty="0" smtClean="0"/>
              <a:t>Frederick R. Franke, Jr. </a:t>
            </a:r>
            <a:r>
              <a:rPr lang="en-US" sz="4400" dirty="0"/>
              <a:t>received his A.B. from Kenyon College in 1969; his J.D. from Washington and Lee University in 1973; his L.L.M. (Taxation) from George Washington University in 1983.  He was admitted to the Maryland Bar in 1974 and has practiced in Annapolis since 1976. </a:t>
            </a:r>
          </a:p>
          <a:p>
            <a:pPr marL="0" indent="0" algn="just">
              <a:buNone/>
            </a:pPr>
            <a:endParaRPr lang="en-US" sz="4400" dirty="0"/>
          </a:p>
          <a:p>
            <a:pPr marL="0" indent="0" algn="just">
              <a:buNone/>
            </a:pPr>
            <a:r>
              <a:rPr lang="en-US" sz="4400" dirty="0" smtClean="0"/>
              <a:t>Mr</a:t>
            </a:r>
            <a:r>
              <a:rPr lang="en-US" sz="4400" dirty="0"/>
              <a:t>. Franke is past-chair of the Council of the Estates and Trusts Law Section of the Maryland Bar Association.   He is a Fellow of the American College of Trust and Estate Counsel and has served as an Adjunct Professor of Law at the University of Baltimore, School of Law.   He has been, and is included in THE BEST LAWYERS IN AMERICA (Trusts and Estates) consistently since 2001, listed in the MARYLAND SUPER LAWYERS (Estate Planning and Probate) consistently since 2007 being named "Top 50" or "Top 100" lawyers statewide for the last four years, and named the Top Annapolis estate and trust lawyer by WHAT'SUP ANNAPOLIS in a survey of Anne Arundel County lawyers since 2009.  He has received an AV rating from Martindale-Hubbell for over 20 years.  The law firm has been listed as a Tier 1 Estates and Trusts firm by US News since 2011.   He is a member of various local and national bar associations.</a:t>
            </a:r>
          </a:p>
          <a:p>
            <a:pPr marL="0" indent="0" algn="just">
              <a:buNone/>
            </a:pPr>
            <a:endParaRPr lang="en-US" sz="4400" dirty="0"/>
          </a:p>
          <a:p>
            <a:pPr marL="0" indent="0" algn="just">
              <a:buNone/>
            </a:pPr>
            <a:r>
              <a:rPr lang="en-US" sz="4400" dirty="0" smtClean="0"/>
              <a:t>He </a:t>
            </a:r>
            <a:r>
              <a:rPr lang="en-US" sz="4400" dirty="0"/>
              <a:t>has published articles on tax and other topics related to his professional interests, including:  </a:t>
            </a:r>
            <a:r>
              <a:rPr lang="en-US" sz="4400" i="1" dirty="0"/>
              <a:t>"Resisting the Contractarian Insurgency: The Uniform Trust Code, Fiduciary Duty, and Good Faith in Contract,"</a:t>
            </a:r>
            <a:r>
              <a:rPr lang="en-US" sz="4400" dirty="0"/>
              <a:t> ACTEC JOURNAL, Winter 2010; </a:t>
            </a:r>
            <a:r>
              <a:rPr lang="en-US" sz="4400" i="1" dirty="0"/>
              <a:t>"Asset Protection and Tenancy by the Entirety,"</a:t>
            </a:r>
            <a:r>
              <a:rPr lang="en-US" sz="4400" dirty="0"/>
              <a:t> ACTEC JOURNAL, Spring 2009; </a:t>
            </a:r>
            <a:r>
              <a:rPr lang="en-US" sz="4400" i="1" dirty="0"/>
              <a:t>"Perfect Ambiguity: The Role of the Attorney in Maryland Guardianships,"</a:t>
            </a:r>
            <a:r>
              <a:rPr lang="en-US" sz="4400" dirty="0"/>
              <a:t> MARYLAND JOURNAL OF CONTEMPORARY LEGAL ISSUES, 1996.</a:t>
            </a:r>
          </a:p>
          <a:p>
            <a:pPr marL="0" indent="0" algn="just">
              <a:buNone/>
            </a:pPr>
            <a:endParaRPr lang="en-US" sz="4400" dirty="0"/>
          </a:p>
          <a:p>
            <a:pPr marL="0" indent="0" algn="just">
              <a:buNone/>
            </a:pPr>
            <a:r>
              <a:rPr lang="en-US" sz="4400" dirty="0" smtClean="0"/>
              <a:t>Mr</a:t>
            </a:r>
            <a:r>
              <a:rPr lang="en-US" sz="4400" dirty="0"/>
              <a:t>. Franke also has participated, as a lecturer, in various continuing education programs for lawyers, including: </a:t>
            </a:r>
            <a:r>
              <a:rPr lang="en-US" sz="4400" i="1" dirty="0"/>
              <a:t>"Maryland Trust Act,"</a:t>
            </a:r>
            <a:r>
              <a:rPr lang="en-US" sz="4400" dirty="0"/>
              <a:t> (MSBA 2014); </a:t>
            </a:r>
            <a:r>
              <a:rPr lang="en-US" sz="4400" i="1" dirty="0"/>
              <a:t>"Heirs, Legatees and Related Issues," </a:t>
            </a:r>
            <a:r>
              <a:rPr lang="en-US" sz="4400" dirty="0"/>
              <a:t>(Judicial Institute of Maryland 2013); </a:t>
            </a:r>
            <a:r>
              <a:rPr lang="en-US" sz="4400" i="1" dirty="0"/>
              <a:t>"Asset Protection, An Overview for Maryland Estate and Trust Lawyers," </a:t>
            </a:r>
            <a:r>
              <a:rPr lang="en-US" sz="4400" dirty="0"/>
              <a:t>(MSBA 2013)</a:t>
            </a:r>
            <a:r>
              <a:rPr lang="en-US" sz="4400" i="1" dirty="0"/>
              <a:t>; A Beneficiary's Right to Information," </a:t>
            </a:r>
            <a:r>
              <a:rPr lang="en-US" sz="4400" dirty="0"/>
              <a:t>(MSBA 2012); </a:t>
            </a:r>
            <a:r>
              <a:rPr lang="en-US" sz="4400" i="1" dirty="0"/>
              <a:t>"Trust Litigation: The Enforcement of Beneficiary Rights,"</a:t>
            </a:r>
            <a:r>
              <a:rPr lang="en-US" sz="4400" dirty="0"/>
              <a:t> (MSBA 2011);  </a:t>
            </a:r>
            <a:r>
              <a:rPr lang="en-US" sz="4400" i="1" dirty="0"/>
              <a:t>"Asset Protection: An Overview for Maryland Estate and Trust Lawyers,"</a:t>
            </a:r>
            <a:r>
              <a:rPr lang="en-US" sz="4400" dirty="0"/>
              <a:t> (MSBA 2010); </a:t>
            </a:r>
            <a:r>
              <a:rPr lang="en-US" sz="4400" i="1" dirty="0"/>
              <a:t>"Back to the Future, </a:t>
            </a:r>
            <a:r>
              <a:rPr lang="en-US" sz="4400" i="1" u="sng" dirty="0" err="1"/>
              <a:t>Schoukroun</a:t>
            </a:r>
            <a:r>
              <a:rPr lang="en-US" sz="4400" i="1" dirty="0"/>
              <a:t> and the Spousal Election," </a:t>
            </a:r>
            <a:r>
              <a:rPr lang="en-US" sz="4400" dirty="0"/>
              <a:t>Hot Topics in Elder Law, (MICPEL 2009); </a:t>
            </a:r>
            <a:r>
              <a:rPr lang="en-US" sz="4400" i="1" dirty="0"/>
              <a:t>"A Match Made In Heaven – Using Tenancy by the Entirety for Creditor Protection Without Sacrificing Estate Planning,"</a:t>
            </a:r>
            <a:r>
              <a:rPr lang="en-US" sz="4400" dirty="0"/>
              <a:t> (MSBA 2009); </a:t>
            </a:r>
            <a:r>
              <a:rPr lang="en-US" sz="4400" i="1" dirty="0"/>
              <a:t>"Asset Protection – A Guide for Maryland Estate and Trust Lawyers,"</a:t>
            </a:r>
            <a:r>
              <a:rPr lang="en-US" sz="4400" dirty="0"/>
              <a:t> (MICPEL Advance Estate Planning Institute 2006); </a:t>
            </a:r>
            <a:r>
              <a:rPr lang="en-US" sz="4400" i="1" dirty="0"/>
              <a:t>"Revocable Inter </a:t>
            </a:r>
            <a:r>
              <a:rPr lang="en-US" sz="4400" i="1" dirty="0" err="1"/>
              <a:t>Vivos</a:t>
            </a:r>
            <a:r>
              <a:rPr lang="en-US" sz="4400" i="1" dirty="0"/>
              <a:t> Trusts,"</a:t>
            </a:r>
            <a:r>
              <a:rPr lang="en-US" sz="4400" dirty="0"/>
              <a:t> (MICPEL 2004 and 2006); </a:t>
            </a:r>
            <a:r>
              <a:rPr lang="en-US" sz="4400" i="1" dirty="0"/>
              <a:t>"Valuation Discounting,"</a:t>
            </a:r>
            <a:r>
              <a:rPr lang="en-US" sz="4400" dirty="0"/>
              <a:t> (MICPEL 2003; MSBA 2002 and 2003); </a:t>
            </a:r>
            <a:r>
              <a:rPr lang="en-US" sz="4400" i="1" dirty="0"/>
              <a:t>"Business Valuation,"</a:t>
            </a:r>
            <a:r>
              <a:rPr lang="en-US" sz="4400" dirty="0"/>
              <a:t> (MICPEL 1998); </a:t>
            </a:r>
            <a:r>
              <a:rPr lang="en-US" sz="4400" i="1" dirty="0"/>
              <a:t>"Family Partnerships,"</a:t>
            </a:r>
            <a:r>
              <a:rPr lang="en-US" sz="4400" dirty="0"/>
              <a:t> (MICPEL 1996); </a:t>
            </a:r>
            <a:r>
              <a:rPr lang="en-US" sz="4400" i="1" dirty="0"/>
              <a:t>"Avoiding Probate - Will Substitutes,"</a:t>
            </a:r>
            <a:r>
              <a:rPr lang="en-US" sz="4400" dirty="0"/>
              <a:t> 1996; </a:t>
            </a:r>
            <a:r>
              <a:rPr lang="en-US" sz="4400" i="1" dirty="0"/>
              <a:t>"Basic Estate Planning,"</a:t>
            </a:r>
            <a:r>
              <a:rPr lang="en-US" sz="4400" dirty="0"/>
              <a:t> (MICPEL 1993).</a:t>
            </a:r>
          </a:p>
          <a:p>
            <a:endParaRPr lang="en-US" dirty="0"/>
          </a:p>
        </p:txBody>
      </p:sp>
      <p:sp>
        <p:nvSpPr>
          <p:cNvPr id="2" name="Title 1"/>
          <p:cNvSpPr>
            <a:spLocks noGrp="1"/>
          </p:cNvSpPr>
          <p:nvPr>
            <p:ph type="title" idx="4294967295"/>
          </p:nvPr>
        </p:nvSpPr>
        <p:spPr>
          <a:xfrm>
            <a:off x="0" y="228600"/>
            <a:ext cx="8534400" cy="758825"/>
          </a:xfrm>
        </p:spPr>
        <p:txBody>
          <a:bodyPr/>
          <a:lstStyle/>
          <a:p>
            <a:r>
              <a:rPr lang="en-US" dirty="0" smtClean="0"/>
              <a:t>Biographical Information</a:t>
            </a:r>
            <a:endParaRPr lang="en-US" dirty="0"/>
          </a:p>
        </p:txBody>
      </p:sp>
    </p:spTree>
    <p:extLst>
      <p:ext uri="{BB962C8B-B14F-4D97-AF65-F5344CB8AC3E}">
        <p14:creationId xmlns:p14="http://schemas.microsoft.com/office/powerpoint/2010/main" val="407671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Conduit Trust: Drafting</a:t>
            </a:r>
            <a:endParaRPr lang="en-US" dirty="0"/>
          </a:p>
        </p:txBody>
      </p:sp>
      <p:sp>
        <p:nvSpPr>
          <p:cNvPr id="3" name="Content Placeholder 2"/>
          <p:cNvSpPr>
            <a:spLocks noGrp="1"/>
          </p:cNvSpPr>
          <p:nvPr>
            <p:ph sz="quarter" idx="1"/>
          </p:nvPr>
        </p:nvSpPr>
        <p:spPr>
          <a:xfrm>
            <a:off x="301752" y="1527048"/>
            <a:ext cx="8503920" cy="4949952"/>
          </a:xfrm>
        </p:spPr>
        <p:txBody>
          <a:bodyPr>
            <a:noAutofit/>
          </a:bodyPr>
          <a:lstStyle/>
          <a:p>
            <a:pPr marL="0" indent="0" algn="just">
              <a:buNone/>
            </a:pPr>
            <a:r>
              <a:rPr lang="en-US" sz="1900" dirty="0" smtClean="0"/>
              <a:t>	Unless </a:t>
            </a:r>
            <a:r>
              <a:rPr lang="en-US" sz="1900" dirty="0"/>
              <a:t>a contrary intent appears in the appropriate beneficiary designation form, if any trust to which </a:t>
            </a:r>
            <a:r>
              <a:rPr lang="en-US" sz="1900" dirty="0" smtClean="0"/>
              <a:t>any qualified employee benefit plans, individual retirement accounts, or other property from sources specified in Section 2039 of the Internal Revenue Code (collectively referred to as the “Accounts”) </a:t>
            </a:r>
            <a:r>
              <a:rPr lang="en-US" sz="1900" dirty="0"/>
              <a:t>are payable is held primarily for a child or remote descendant of mine, I direct that trust be administered as a "Conduit Trust" for that person, as permitted under applicable IRS guidance.  To this end, the Trustee of that beneficiary's trust must distribute to that beneficiary, immediately upon receipt, all amounts paid to that trust from the Accounts, net of expenses directly attributable to that trust or Account, even if that distribution is in excess of the trust's fiduciary accounting income.  Although I prefer that the assets in the Accounts remain intact for the longest period allowed by law so as to permit the beneficiary to receive them under the minimum distribution rules, the Trustee may withdraw additional assets from the Accounts as needed for the beneficiary's support, as may be specified in the beneficiary's trust, provided those assets are then distributed to, or used for the benefit of, that beneficiary. </a:t>
            </a:r>
            <a:endParaRPr lang="en-US" sz="1900" u="sng" dirty="0"/>
          </a:p>
        </p:txBody>
      </p:sp>
      <p:sp>
        <p:nvSpPr>
          <p:cNvPr id="4" name="Footer Placeholder 3"/>
          <p:cNvSpPr>
            <a:spLocks noGrp="1"/>
          </p:cNvSpPr>
          <p:nvPr>
            <p:ph type="ftr" sz="quarter" idx="11"/>
          </p:nvPr>
        </p:nvSpPr>
        <p:spPr/>
        <p:txBody>
          <a:bodyPr/>
          <a:lstStyle/>
          <a:p>
            <a:fld id="{BB0AA97B-3797-4769-B8F1-7215225EC1E7}" type="slidenum">
              <a:rPr lang="en-US" smtClean="0"/>
              <a:t>20</a:t>
            </a:fld>
            <a:endParaRPr lang="en-US" dirty="0"/>
          </a:p>
        </p:txBody>
      </p:sp>
    </p:spTree>
    <p:extLst>
      <p:ext uri="{BB962C8B-B14F-4D97-AF65-F5344CB8AC3E}">
        <p14:creationId xmlns:p14="http://schemas.microsoft.com/office/powerpoint/2010/main" val="4238691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Accumulation </a:t>
            </a:r>
            <a:r>
              <a:rPr lang="en-US" dirty="0"/>
              <a:t>Trust: Drafting</a:t>
            </a:r>
          </a:p>
        </p:txBody>
      </p:sp>
      <p:sp>
        <p:nvSpPr>
          <p:cNvPr id="3" name="Content Placeholder 2"/>
          <p:cNvSpPr>
            <a:spLocks noGrp="1"/>
          </p:cNvSpPr>
          <p:nvPr>
            <p:ph sz="quarter" idx="1"/>
          </p:nvPr>
        </p:nvSpPr>
        <p:spPr>
          <a:xfrm>
            <a:off x="304800" y="1524000"/>
            <a:ext cx="8503920" cy="4572000"/>
          </a:xfrm>
        </p:spPr>
        <p:txBody>
          <a:bodyPr>
            <a:noAutofit/>
          </a:bodyPr>
          <a:lstStyle/>
          <a:p>
            <a:pPr marL="0" indent="0" algn="just">
              <a:buNone/>
            </a:pPr>
            <a:r>
              <a:rPr lang="en-US" sz="1500" dirty="0" smtClean="0"/>
              <a:t>I </a:t>
            </a:r>
            <a:r>
              <a:rPr lang="en-US" sz="1500" dirty="0"/>
              <a:t>wish to allow the maximum deferral of distributions from the Accounts.  Therefore, unless a contrary intent appears in the appropriate beneficiary designation form, I intend and direct </a:t>
            </a:r>
            <a:r>
              <a:rPr lang="en-US" sz="1500" dirty="0" smtClean="0"/>
              <a:t>a trust for the benefit of one of my descendants, to </a:t>
            </a:r>
            <a:r>
              <a:rPr lang="en-US" sz="1500" dirty="0"/>
              <a:t>which one or more of the Accounts are </a:t>
            </a:r>
            <a:r>
              <a:rPr lang="en-US" sz="1500" dirty="0" smtClean="0"/>
              <a:t>payable, </a:t>
            </a:r>
            <a:r>
              <a:rPr lang="en-US" sz="1500" dirty="0"/>
              <a:t>qualify as </a:t>
            </a:r>
            <a:r>
              <a:rPr lang="en-US" sz="1500" dirty="0" smtClean="0"/>
              <a:t>an accumulation trust </a:t>
            </a:r>
            <a:r>
              <a:rPr lang="en-US" sz="1500" dirty="0"/>
              <a:t>and its beneficiaries be treated as "designated beneficiaries" within the meaning of the minimum distribution rules under Section 401(a)(9) of the Internal Revenue Code and applicable regulations.  </a:t>
            </a:r>
            <a:endParaRPr lang="en-US" sz="1500" dirty="0" smtClean="0"/>
          </a:p>
          <a:p>
            <a:pPr marL="0" indent="0" algn="just">
              <a:buNone/>
            </a:pPr>
            <a:endParaRPr lang="en-US" sz="1500" b="1" dirty="0"/>
          </a:p>
          <a:p>
            <a:pPr marL="0" indent="0" algn="just">
              <a:buNone/>
            </a:pPr>
            <a:r>
              <a:rPr lang="en-US" sz="1500" b="1" dirty="0" smtClean="0"/>
              <a:t>Restrictions </a:t>
            </a:r>
            <a:r>
              <a:rPr lang="en-US" sz="1500" b="1" dirty="0"/>
              <a:t>on </a:t>
            </a:r>
            <a:r>
              <a:rPr lang="en-US" sz="1500" b="1" dirty="0" smtClean="0"/>
              <a:t>Accounts.  </a:t>
            </a:r>
            <a:r>
              <a:rPr lang="en-US" sz="1500" dirty="0" smtClean="0"/>
              <a:t>No </a:t>
            </a:r>
            <a:r>
              <a:rPr lang="en-US" sz="1500" dirty="0"/>
              <a:t>portion of the Accounts payable to </a:t>
            </a:r>
            <a:r>
              <a:rPr lang="en-US" sz="1500" dirty="0" smtClean="0"/>
              <a:t>such Trust may </a:t>
            </a:r>
            <a:r>
              <a:rPr lang="en-US" sz="1500" dirty="0"/>
              <a:t>be used, paid, or appointed in such a way as to disqualify the trust beneficiaries as designated beneficiaries.  By way of example and not in </a:t>
            </a:r>
            <a:r>
              <a:rPr lang="en-US" sz="1500" dirty="0" smtClean="0"/>
              <a:t>limitation:</a:t>
            </a:r>
          </a:p>
          <a:p>
            <a:pPr algn="just"/>
            <a:r>
              <a:rPr lang="en-US" sz="1500" dirty="0" smtClean="0"/>
              <a:t>No </a:t>
            </a:r>
            <a:r>
              <a:rPr lang="en-US" sz="1500" dirty="0"/>
              <a:t>portion of the Accounts may be used to pay, directly or indirectly, any debts or expenses of mine or of my estate, including any share of estate taxes payable from this Will or chargeable to my </a:t>
            </a:r>
            <a:r>
              <a:rPr lang="en-US" sz="1500" dirty="0" smtClean="0"/>
              <a:t>estate.</a:t>
            </a:r>
          </a:p>
          <a:p>
            <a:pPr algn="just"/>
            <a:r>
              <a:rPr lang="en-US" sz="1500" dirty="0" smtClean="0"/>
              <a:t>No </a:t>
            </a:r>
            <a:r>
              <a:rPr lang="en-US" sz="1500" dirty="0"/>
              <a:t>portion of the Accounts may be used to satisfy a gift to a beneficiary other than a qualified </a:t>
            </a:r>
            <a:r>
              <a:rPr lang="en-US" sz="1500" dirty="0" smtClean="0"/>
              <a:t>recipient.</a:t>
            </a:r>
          </a:p>
          <a:p>
            <a:pPr algn="just"/>
            <a:r>
              <a:rPr lang="en-US" sz="1500" dirty="0" smtClean="0"/>
              <a:t>Upon </a:t>
            </a:r>
            <a:r>
              <a:rPr lang="en-US" sz="1500" dirty="0"/>
              <a:t>the death of the beneficiary whose measuring life was used for calculating minimum required distributions after my death, further payments from the Accounts (including payments pursuant to the exercise of a power of appointment) may be made only to qualified recipients who are younger than that beneficiary, despite any other provision of this Will.  </a:t>
            </a:r>
          </a:p>
        </p:txBody>
      </p:sp>
      <p:sp>
        <p:nvSpPr>
          <p:cNvPr id="4" name="Footer Placeholder 3"/>
          <p:cNvSpPr>
            <a:spLocks noGrp="1"/>
          </p:cNvSpPr>
          <p:nvPr>
            <p:ph type="ftr" sz="quarter" idx="11"/>
          </p:nvPr>
        </p:nvSpPr>
        <p:spPr/>
        <p:txBody>
          <a:bodyPr/>
          <a:lstStyle/>
          <a:p>
            <a:fld id="{9E34A99B-C54E-43FC-A781-FD396751700C}" type="slidenum">
              <a:rPr lang="en-US" smtClean="0"/>
              <a:t>21</a:t>
            </a:fld>
            <a:endParaRPr lang="en-US" dirty="0"/>
          </a:p>
        </p:txBody>
      </p:sp>
    </p:spTree>
    <p:extLst>
      <p:ext uri="{BB962C8B-B14F-4D97-AF65-F5344CB8AC3E}">
        <p14:creationId xmlns:p14="http://schemas.microsoft.com/office/powerpoint/2010/main" val="311729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Beneficiary Designations</a:t>
            </a:r>
            <a:endParaRPr lang="en-US" dirty="0"/>
          </a:p>
        </p:txBody>
      </p:sp>
      <p:sp>
        <p:nvSpPr>
          <p:cNvPr id="3" name="Content Placeholder 2"/>
          <p:cNvSpPr>
            <a:spLocks noGrp="1"/>
          </p:cNvSpPr>
          <p:nvPr>
            <p:ph sz="quarter" idx="1"/>
          </p:nvPr>
        </p:nvSpPr>
        <p:spPr/>
        <p:txBody>
          <a:bodyPr/>
          <a:lstStyle/>
          <a:p>
            <a:r>
              <a:rPr lang="en-US" dirty="0" smtClean="0"/>
              <a:t>100% to the Trustee of the Jane Doe Trust, created under the John Doe Living Trust dated 2/19/15.</a:t>
            </a:r>
          </a:p>
          <a:p>
            <a:r>
              <a:rPr lang="en-US" dirty="0"/>
              <a:t>100% to the Trustee of the Jane Doe Trust, created under the </a:t>
            </a:r>
            <a:r>
              <a:rPr lang="en-US" dirty="0" smtClean="0"/>
              <a:t>will of John Doe.</a:t>
            </a:r>
          </a:p>
          <a:p>
            <a:endParaRPr lang="en-US" dirty="0"/>
          </a:p>
          <a:p>
            <a:r>
              <a:rPr lang="en-US" dirty="0" smtClean="0"/>
              <a:t>Common issues:</a:t>
            </a:r>
          </a:p>
          <a:p>
            <a:pPr lvl="1"/>
            <a:r>
              <a:rPr lang="en-US" dirty="0" smtClean="0"/>
              <a:t>No Tax ID number for trust until participant’s death.</a:t>
            </a:r>
          </a:p>
          <a:p>
            <a:pPr lvl="1"/>
            <a:r>
              <a:rPr lang="en-US" dirty="0" smtClean="0"/>
              <a:t>Identity of trustee unknown until participant’s death.</a:t>
            </a:r>
          </a:p>
          <a:p>
            <a:pPr lvl="1"/>
            <a:r>
              <a:rPr lang="en-US" dirty="0" smtClean="0"/>
              <a:t>Date of last will &amp; testament unknown until participant’s death.</a:t>
            </a:r>
            <a:endParaRPr lang="en-US" dirty="0"/>
          </a:p>
          <a:p>
            <a:endParaRPr lang="en-US" dirty="0"/>
          </a:p>
        </p:txBody>
      </p:sp>
      <p:sp>
        <p:nvSpPr>
          <p:cNvPr id="4" name="Footer Placeholder 3"/>
          <p:cNvSpPr>
            <a:spLocks noGrp="1"/>
          </p:cNvSpPr>
          <p:nvPr>
            <p:ph type="ftr" sz="quarter" idx="11"/>
          </p:nvPr>
        </p:nvSpPr>
        <p:spPr/>
        <p:txBody>
          <a:bodyPr/>
          <a:lstStyle/>
          <a:p>
            <a:fld id="{BE5D944F-2000-404A-B22E-1CC9E8748223}" type="slidenum">
              <a:rPr lang="en-US" smtClean="0"/>
              <a:t>22</a:t>
            </a:fld>
            <a:endParaRPr lang="en-US" dirty="0"/>
          </a:p>
        </p:txBody>
      </p:sp>
    </p:spTree>
    <p:extLst>
      <p:ext uri="{BB962C8B-B14F-4D97-AF65-F5344CB8AC3E}">
        <p14:creationId xmlns:p14="http://schemas.microsoft.com/office/powerpoint/2010/main" val="391926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Content Placeholder 3"/>
          <p:cNvSpPr>
            <a:spLocks noGrp="1"/>
          </p:cNvSpPr>
          <p:nvPr>
            <p:ph sz="quarter" idx="1"/>
          </p:nvPr>
        </p:nvSpPr>
        <p:spPr/>
        <p:txBody>
          <a:bodyPr>
            <a:normAutofit/>
          </a:bodyPr>
          <a:lstStyle/>
          <a:p>
            <a:pPr marL="0" indent="0" algn="ctr">
              <a:buNone/>
            </a:pPr>
            <a:r>
              <a:rPr lang="en-US" sz="4000" dirty="0" smtClean="0">
                <a:solidFill>
                  <a:schemeClr val="accent1"/>
                </a:solidFill>
              </a:rPr>
              <a:t>Storm Clouds on the Horizon for Inherited IRAs?</a:t>
            </a:r>
            <a:endParaRPr lang="en-US" sz="4000" dirty="0">
              <a:solidFill>
                <a:schemeClr val="accent1"/>
              </a:solidFill>
            </a:endParaRPr>
          </a:p>
        </p:txBody>
      </p:sp>
    </p:spTree>
    <p:extLst>
      <p:ext uri="{BB962C8B-B14F-4D97-AF65-F5344CB8AC3E}">
        <p14:creationId xmlns:p14="http://schemas.microsoft.com/office/powerpoint/2010/main" val="946377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Revenue Proposal</a:t>
            </a:r>
            <a:endParaRPr lang="en-US"/>
          </a:p>
        </p:txBody>
      </p:sp>
      <p:sp>
        <p:nvSpPr>
          <p:cNvPr id="3" name="Footer Placeholder 2"/>
          <p:cNvSpPr>
            <a:spLocks noGrp="1"/>
          </p:cNvSpPr>
          <p:nvPr>
            <p:ph type="ftr" sz="quarter" idx="11"/>
          </p:nvPr>
        </p:nvSpPr>
        <p:spPr/>
        <p:txBody>
          <a:bodyPr/>
          <a:lstStyle/>
          <a:p>
            <a:endParaRPr lang="en-US"/>
          </a:p>
        </p:txBody>
      </p:sp>
      <p:sp>
        <p:nvSpPr>
          <p:cNvPr id="4" name="Content Placeholder 3"/>
          <p:cNvSpPr>
            <a:spLocks noGrp="1"/>
          </p:cNvSpPr>
          <p:nvPr>
            <p:ph sz="quarter" idx="1"/>
          </p:nvPr>
        </p:nvSpPr>
        <p:spPr/>
        <p:txBody>
          <a:bodyPr/>
          <a:lstStyle/>
          <a:p>
            <a:r>
              <a:rPr lang="en-US" dirty="0" smtClean="0"/>
              <a:t>Revenue proposal issued at the end of 2014 suggests that “stretch” inherited IRAs may be a thing of the past.</a:t>
            </a:r>
          </a:p>
          <a:p>
            <a:r>
              <a:rPr lang="en-US" dirty="0" smtClean="0"/>
              <a:t>Proposal would require all inherited IRAs to be completely paid </a:t>
            </a:r>
            <a:r>
              <a:rPr lang="en-US" smtClean="0"/>
              <a:t>out </a:t>
            </a:r>
            <a:r>
              <a:rPr lang="en-US" smtClean="0"/>
              <a:t>within </a:t>
            </a:r>
            <a:r>
              <a:rPr lang="en-US" dirty="0" smtClean="0"/>
              <a:t>5 years of participant’s death.</a:t>
            </a:r>
          </a:p>
          <a:p>
            <a:pPr lvl="1"/>
            <a:r>
              <a:rPr lang="en-US" dirty="0" smtClean="0"/>
              <a:t>Exceptions: Chronically Ill, Disabled, Beneficiaries less than 10 years younger than participant.</a:t>
            </a:r>
          </a:p>
          <a:p>
            <a:pPr lvl="1"/>
            <a:r>
              <a:rPr lang="en-US" dirty="0" smtClean="0"/>
              <a:t>Exception: Minor children; however, account would be paid out within 5 years of reaching age of majority.</a:t>
            </a:r>
            <a:endParaRPr lang="en-US" dirty="0"/>
          </a:p>
        </p:txBody>
      </p:sp>
    </p:spTree>
    <p:extLst>
      <p:ext uri="{BB962C8B-B14F-4D97-AF65-F5344CB8AC3E}">
        <p14:creationId xmlns:p14="http://schemas.microsoft.com/office/powerpoint/2010/main" val="160575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OVERVIEW</a:t>
            </a:r>
            <a:endParaRPr lang="en-US" dirty="0">
              <a:solidFill>
                <a:schemeClr val="accent1"/>
              </a:solidFill>
            </a:endParaRPr>
          </a:p>
        </p:txBody>
      </p:sp>
      <p:sp>
        <p:nvSpPr>
          <p:cNvPr id="3" name="Footer Placeholder 2"/>
          <p:cNvSpPr>
            <a:spLocks noGrp="1"/>
          </p:cNvSpPr>
          <p:nvPr>
            <p:ph type="ftr" sz="quarter" idx="11"/>
          </p:nvPr>
        </p:nvSpPr>
        <p:spPr/>
        <p:txBody>
          <a:bodyPr/>
          <a:lstStyle/>
          <a:p>
            <a:endParaRPr lang="en-US"/>
          </a:p>
        </p:txBody>
      </p:sp>
      <p:sp>
        <p:nvSpPr>
          <p:cNvPr id="4" name="Content Placeholder 3"/>
          <p:cNvSpPr>
            <a:spLocks noGrp="1"/>
          </p:cNvSpPr>
          <p:nvPr>
            <p:ph sz="quarter" idx="1"/>
          </p:nvPr>
        </p:nvSpPr>
        <p:spPr/>
        <p:txBody>
          <a:bodyPr/>
          <a:lstStyle/>
          <a:p>
            <a:endParaRPr lang="en-US" dirty="0" smtClean="0"/>
          </a:p>
          <a:p>
            <a:r>
              <a:rPr lang="en-US" dirty="0" smtClean="0"/>
              <a:t>Impact of recent US Supreme Court case: </a:t>
            </a:r>
            <a:r>
              <a:rPr lang="en-US" i="1" dirty="0" smtClean="0"/>
              <a:t>Clark </a:t>
            </a:r>
            <a:r>
              <a:rPr lang="en-US" i="1" dirty="0"/>
              <a:t>v. </a:t>
            </a:r>
            <a:r>
              <a:rPr lang="en-US" i="1" dirty="0" err="1" smtClean="0"/>
              <a:t>Rameker</a:t>
            </a:r>
            <a:r>
              <a:rPr lang="en-US" i="1" dirty="0" smtClean="0"/>
              <a:t> (134 </a:t>
            </a:r>
            <a:r>
              <a:rPr lang="en-US" i="1" dirty="0" err="1"/>
              <a:t>S.Ct</a:t>
            </a:r>
            <a:r>
              <a:rPr lang="en-US" i="1" dirty="0"/>
              <a:t>. 2242 (2014</a:t>
            </a:r>
            <a:r>
              <a:rPr lang="en-US" i="1" dirty="0" smtClean="0"/>
              <a:t>))</a:t>
            </a:r>
          </a:p>
          <a:p>
            <a:pPr marL="0" indent="0">
              <a:buNone/>
            </a:pPr>
            <a:endParaRPr lang="en-US" i="1" dirty="0" smtClean="0"/>
          </a:p>
          <a:p>
            <a:r>
              <a:rPr lang="en-US" dirty="0" smtClean="0"/>
              <a:t>Structuring trusts to “Save the Stretch”</a:t>
            </a:r>
          </a:p>
          <a:p>
            <a:pPr marL="0" indent="0">
              <a:buNone/>
            </a:pPr>
            <a:endParaRPr lang="en-US" dirty="0" smtClean="0"/>
          </a:p>
          <a:p>
            <a:r>
              <a:rPr lang="en-US" dirty="0" smtClean="0"/>
              <a:t>Storm clouds on the horizon for Inherited IRAs?</a:t>
            </a:r>
            <a:endParaRPr lang="en-US" dirty="0"/>
          </a:p>
        </p:txBody>
      </p:sp>
    </p:spTree>
    <p:extLst>
      <p:ext uri="{BB962C8B-B14F-4D97-AF65-F5344CB8AC3E}">
        <p14:creationId xmlns:p14="http://schemas.microsoft.com/office/powerpoint/2010/main" val="559970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Content Placeholder 3"/>
          <p:cNvSpPr>
            <a:spLocks noGrp="1"/>
          </p:cNvSpPr>
          <p:nvPr>
            <p:ph sz="quarter" idx="1"/>
          </p:nvPr>
        </p:nvSpPr>
        <p:spPr/>
        <p:txBody>
          <a:bodyPr/>
          <a:lstStyle/>
          <a:p>
            <a:pPr marL="0" indent="0" algn="ctr">
              <a:buNone/>
            </a:pPr>
            <a:r>
              <a:rPr lang="en-US" sz="4000" dirty="0">
                <a:solidFill>
                  <a:schemeClr val="accent1"/>
                </a:solidFill>
              </a:rPr>
              <a:t>Impact of recent US Supreme Court case: </a:t>
            </a:r>
            <a:r>
              <a:rPr lang="en-US" sz="4000" i="1" dirty="0">
                <a:solidFill>
                  <a:schemeClr val="accent1"/>
                </a:solidFill>
              </a:rPr>
              <a:t>Clark v. </a:t>
            </a:r>
            <a:r>
              <a:rPr lang="en-US" sz="4000" i="1" dirty="0" err="1">
                <a:solidFill>
                  <a:schemeClr val="accent1"/>
                </a:solidFill>
              </a:rPr>
              <a:t>Rameker</a:t>
            </a:r>
            <a:r>
              <a:rPr lang="en-US" sz="4000" i="1" dirty="0">
                <a:solidFill>
                  <a:schemeClr val="accent1"/>
                </a:solidFill>
              </a:rPr>
              <a:t> </a:t>
            </a:r>
            <a:endParaRPr lang="en-US" sz="4000" i="1" dirty="0" smtClean="0">
              <a:solidFill>
                <a:schemeClr val="accent1"/>
              </a:solidFill>
            </a:endParaRPr>
          </a:p>
          <a:p>
            <a:pPr marL="0" indent="0" algn="ctr">
              <a:buNone/>
            </a:pPr>
            <a:r>
              <a:rPr lang="en-US" sz="4000" i="1" dirty="0" smtClean="0">
                <a:solidFill>
                  <a:schemeClr val="accent1"/>
                </a:solidFill>
              </a:rPr>
              <a:t>(</a:t>
            </a:r>
            <a:r>
              <a:rPr lang="en-US" sz="4000" i="1" dirty="0">
                <a:solidFill>
                  <a:schemeClr val="accent1"/>
                </a:solidFill>
              </a:rPr>
              <a:t>134 </a:t>
            </a:r>
            <a:r>
              <a:rPr lang="en-US" sz="4000" i="1" dirty="0" err="1">
                <a:solidFill>
                  <a:schemeClr val="accent1"/>
                </a:solidFill>
              </a:rPr>
              <a:t>S.Ct</a:t>
            </a:r>
            <a:r>
              <a:rPr lang="en-US" sz="4000" i="1" dirty="0">
                <a:solidFill>
                  <a:schemeClr val="accent1"/>
                </a:solidFill>
              </a:rPr>
              <a:t>. 2242 (2014))</a:t>
            </a:r>
          </a:p>
          <a:p>
            <a:endParaRPr lang="en-US" dirty="0"/>
          </a:p>
        </p:txBody>
      </p:sp>
    </p:spTree>
    <p:extLst>
      <p:ext uri="{BB962C8B-B14F-4D97-AF65-F5344CB8AC3E}">
        <p14:creationId xmlns:p14="http://schemas.microsoft.com/office/powerpoint/2010/main" val="356593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Federal Bankruptcy Code §522</a:t>
            </a:r>
            <a:endParaRPr lang="en-US" dirty="0"/>
          </a:p>
        </p:txBody>
      </p:sp>
      <p:sp>
        <p:nvSpPr>
          <p:cNvPr id="3" name="Content Placeholder 2"/>
          <p:cNvSpPr>
            <a:spLocks noGrp="1"/>
          </p:cNvSpPr>
          <p:nvPr>
            <p:ph sz="quarter" idx="1"/>
          </p:nvPr>
        </p:nvSpPr>
        <p:spPr/>
        <p:txBody>
          <a:bodyPr/>
          <a:lstStyle/>
          <a:p>
            <a:pPr marL="0" indent="0">
              <a:buNone/>
            </a:pPr>
            <a:endParaRPr lang="en-US" dirty="0"/>
          </a:p>
          <a:p>
            <a:r>
              <a:rPr lang="en-US" dirty="0"/>
              <a:t>§</a:t>
            </a:r>
            <a:r>
              <a:rPr lang="en-US" dirty="0" smtClean="0"/>
              <a:t>522 exempts certain assets from inclusion in the bankruptcy estate.</a:t>
            </a:r>
          </a:p>
          <a:p>
            <a:pPr marL="0" indent="0">
              <a:buNone/>
            </a:pPr>
            <a:endParaRPr lang="en-US" dirty="0" smtClean="0"/>
          </a:p>
          <a:p>
            <a:r>
              <a:rPr lang="en-US" dirty="0" smtClean="0"/>
              <a:t>Pre-2005: Exempts “a payment under a stock bonus, pension, profit-sharing, annuity or similar plan or contract on account of illness, disability, death, age or length of service.” §522(d)(10)(E).</a:t>
            </a:r>
          </a:p>
          <a:p>
            <a:endParaRPr lang="en-US" dirty="0" smtClean="0"/>
          </a:p>
          <a:p>
            <a:endParaRPr lang="en-US" dirty="0"/>
          </a:p>
        </p:txBody>
      </p:sp>
      <p:sp>
        <p:nvSpPr>
          <p:cNvPr id="4" name="Footer Placeholder 3"/>
          <p:cNvSpPr>
            <a:spLocks noGrp="1"/>
          </p:cNvSpPr>
          <p:nvPr>
            <p:ph type="ftr" sz="quarter" idx="11"/>
          </p:nvPr>
        </p:nvSpPr>
        <p:spPr/>
        <p:txBody>
          <a:bodyPr/>
          <a:lstStyle/>
          <a:p>
            <a:fld id="{C1988E26-1D1F-4D49-AE7E-AA54E72EA1C9}" type="slidenum">
              <a:rPr lang="en-US" smtClean="0"/>
              <a:t>5</a:t>
            </a:fld>
            <a:endParaRPr lang="en-US" dirty="0"/>
          </a:p>
        </p:txBody>
      </p:sp>
    </p:spTree>
    <p:extLst>
      <p:ext uri="{BB962C8B-B14F-4D97-AF65-F5344CB8AC3E}">
        <p14:creationId xmlns:p14="http://schemas.microsoft.com/office/powerpoint/2010/main" val="10922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Federal Bankruptcy Code §522</a:t>
            </a:r>
          </a:p>
        </p:txBody>
      </p:sp>
      <p:sp>
        <p:nvSpPr>
          <p:cNvPr id="3" name="Content Placeholder 2"/>
          <p:cNvSpPr>
            <a:spLocks noGrp="1"/>
          </p:cNvSpPr>
          <p:nvPr>
            <p:ph sz="quarter" idx="1"/>
          </p:nvPr>
        </p:nvSpPr>
        <p:spPr/>
        <p:txBody>
          <a:bodyPr>
            <a:normAutofit lnSpcReduction="10000"/>
          </a:bodyPr>
          <a:lstStyle/>
          <a:p>
            <a:endParaRPr lang="en-US" dirty="0" smtClean="0"/>
          </a:p>
          <a:p>
            <a:r>
              <a:rPr lang="en-US" dirty="0" smtClean="0"/>
              <a:t>Post-2005: Specific exemption for Traditional and Roth IRAs added in §522(b)(3)(C).</a:t>
            </a:r>
          </a:p>
          <a:p>
            <a:pPr lvl="1"/>
            <a:r>
              <a:rPr lang="en-US" dirty="0" smtClean="0"/>
              <a:t>“retirement </a:t>
            </a:r>
            <a:r>
              <a:rPr lang="en-US" dirty="0"/>
              <a:t>funds to the extent that those funds are in a fund or account that is exempt from taxation under section 401, 403, 408, 408A, 414, 457, or 501(a) of the Internal Revenue Code of 1986</a:t>
            </a:r>
            <a:r>
              <a:rPr lang="en-US" dirty="0" smtClean="0"/>
              <a:t>.” </a:t>
            </a:r>
          </a:p>
          <a:p>
            <a:r>
              <a:rPr lang="en-US" dirty="0" smtClean="0"/>
              <a:t>Caps exempt amount at $1,000,000 (indexed</a:t>
            </a:r>
            <a:r>
              <a:rPr lang="en-US" dirty="0"/>
              <a:t>). §522(n</a:t>
            </a:r>
            <a:r>
              <a:rPr lang="en-US" dirty="0" smtClean="0"/>
              <a:t>).</a:t>
            </a:r>
          </a:p>
          <a:p>
            <a:pPr lvl="1"/>
            <a:r>
              <a:rPr lang="en-US" dirty="0" smtClean="0"/>
              <a:t>April 2013: $1,245,475.</a:t>
            </a:r>
          </a:p>
          <a:p>
            <a:pPr lvl="1"/>
            <a:r>
              <a:rPr lang="en-US" dirty="0" smtClean="0"/>
              <a:t>Cap does not include amounts rolled over from other qualified plans.</a:t>
            </a:r>
          </a:p>
        </p:txBody>
      </p:sp>
      <p:sp>
        <p:nvSpPr>
          <p:cNvPr id="4" name="Footer Placeholder 3"/>
          <p:cNvSpPr>
            <a:spLocks noGrp="1"/>
          </p:cNvSpPr>
          <p:nvPr>
            <p:ph type="ftr" sz="quarter" idx="11"/>
          </p:nvPr>
        </p:nvSpPr>
        <p:spPr/>
        <p:txBody>
          <a:bodyPr/>
          <a:lstStyle/>
          <a:p>
            <a:fld id="{0C0CCFE4-BE1D-4FD6-B207-1F937265D6E5}" type="slidenum">
              <a:rPr lang="en-US" smtClean="0"/>
              <a:t>6</a:t>
            </a:fld>
            <a:endParaRPr lang="en-US" dirty="0"/>
          </a:p>
        </p:txBody>
      </p:sp>
    </p:spTree>
    <p:extLst>
      <p:ext uri="{BB962C8B-B14F-4D97-AF65-F5344CB8AC3E}">
        <p14:creationId xmlns:p14="http://schemas.microsoft.com/office/powerpoint/2010/main" val="2576304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r>
              <a:rPr lang="en-US" dirty="0" smtClean="0"/>
              <a:t>State Exemption Statutes</a:t>
            </a:r>
            <a:endParaRPr lang="en-US" dirty="0"/>
          </a:p>
        </p:txBody>
      </p:sp>
      <p:sp>
        <p:nvSpPr>
          <p:cNvPr id="3" name="Content Placeholder 2"/>
          <p:cNvSpPr>
            <a:spLocks noGrp="1"/>
          </p:cNvSpPr>
          <p:nvPr>
            <p:ph sz="quarter" idx="1"/>
          </p:nvPr>
        </p:nvSpPr>
        <p:spPr/>
        <p:txBody>
          <a:bodyPr/>
          <a:lstStyle/>
          <a:p>
            <a:r>
              <a:rPr lang="en-US" dirty="0" smtClean="0"/>
              <a:t>States have the option to “opt-out” of the federal exemption statute.  </a:t>
            </a:r>
          </a:p>
          <a:p>
            <a:pPr lvl="1"/>
            <a:r>
              <a:rPr lang="en-US" dirty="0" smtClean="0"/>
              <a:t>Debtors in these states </a:t>
            </a:r>
            <a:r>
              <a:rPr lang="en-US" u="sng" dirty="0" smtClean="0"/>
              <a:t>must</a:t>
            </a:r>
            <a:r>
              <a:rPr lang="en-US" dirty="0" smtClean="0"/>
              <a:t> use the state specific exemption statute.</a:t>
            </a:r>
          </a:p>
          <a:p>
            <a:pPr lvl="1"/>
            <a:r>
              <a:rPr lang="en-US" dirty="0" smtClean="0"/>
              <a:t>Most states have opted out (Maryland included).</a:t>
            </a:r>
          </a:p>
          <a:p>
            <a:pPr lvl="1"/>
            <a:r>
              <a:rPr lang="en-US" dirty="0" smtClean="0"/>
              <a:t>Some states statutes specifically exempt Inherited IRAs.</a:t>
            </a:r>
          </a:p>
          <a:p>
            <a:pPr lvl="2"/>
            <a:r>
              <a:rPr lang="en-US" dirty="0" smtClean="0"/>
              <a:t>Texas, Florida, Ohio, Arizona, Missouri, Alaska, North Carolina</a:t>
            </a:r>
            <a:endParaRPr lang="en-US" dirty="0"/>
          </a:p>
          <a:p>
            <a:pPr marL="594360" lvl="2" indent="0">
              <a:buNone/>
            </a:pPr>
            <a:r>
              <a:rPr lang="en-US" dirty="0" smtClean="0"/>
              <a:t> </a:t>
            </a:r>
          </a:p>
          <a:p>
            <a:r>
              <a:rPr lang="en-US" dirty="0" smtClean="0"/>
              <a:t>Debtors in states that have not opted out may choose either the federal or state exemption statute.</a:t>
            </a:r>
          </a:p>
        </p:txBody>
      </p:sp>
      <p:sp>
        <p:nvSpPr>
          <p:cNvPr id="4" name="Footer Placeholder 3"/>
          <p:cNvSpPr>
            <a:spLocks noGrp="1"/>
          </p:cNvSpPr>
          <p:nvPr>
            <p:ph type="ftr" sz="quarter" idx="11"/>
          </p:nvPr>
        </p:nvSpPr>
        <p:spPr/>
        <p:txBody>
          <a:bodyPr/>
          <a:lstStyle/>
          <a:p>
            <a:fld id="{818A90B6-0503-4362-AF9E-40469E2C2222}" type="slidenum">
              <a:rPr lang="en-US" smtClean="0"/>
              <a:t>7</a:t>
            </a:fld>
            <a:endParaRPr lang="en-US" dirty="0"/>
          </a:p>
        </p:txBody>
      </p:sp>
    </p:spTree>
    <p:extLst>
      <p:ext uri="{BB962C8B-B14F-4D97-AF65-F5344CB8AC3E}">
        <p14:creationId xmlns:p14="http://schemas.microsoft.com/office/powerpoint/2010/main" val="410968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r>
              <a:rPr lang="en-US" dirty="0" smtClean="0"/>
              <a:t>Maryland Statute</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Md. Code Ann., </a:t>
            </a:r>
            <a:r>
              <a:rPr lang="en-US" dirty="0" err="1" smtClean="0"/>
              <a:t>Cts</a:t>
            </a:r>
            <a:r>
              <a:rPr lang="en-US" dirty="0" smtClean="0"/>
              <a:t>. &amp; Jud. Proc. § 11-504(g) = a debtor is not entitled to federal exemptions.</a:t>
            </a:r>
          </a:p>
          <a:p>
            <a:endParaRPr lang="en-US" dirty="0" smtClean="0"/>
          </a:p>
          <a:p>
            <a:r>
              <a:rPr lang="en-US" dirty="0"/>
              <a:t>Md. Code Ann., </a:t>
            </a:r>
            <a:r>
              <a:rPr lang="en-US" dirty="0" err="1"/>
              <a:t>Cts</a:t>
            </a:r>
            <a:r>
              <a:rPr lang="en-US" dirty="0"/>
              <a:t>. &amp; Jud. Proc. § </a:t>
            </a:r>
            <a:r>
              <a:rPr lang="en-US" dirty="0" smtClean="0"/>
              <a:t>11-504(h)(1) = exempts “any money or other assets payable to a participant or beneficiary from, or any interest of any participant or beneficiary in, a retirement plan qualified under . . . §</a:t>
            </a:r>
            <a:r>
              <a:rPr lang="en-US" dirty="0"/>
              <a:t> </a:t>
            </a:r>
            <a:r>
              <a:rPr lang="en-US" dirty="0" smtClean="0"/>
              <a:t>§ 408, 408A.”</a:t>
            </a:r>
            <a:endParaRPr lang="en-US" dirty="0"/>
          </a:p>
        </p:txBody>
      </p:sp>
      <p:sp>
        <p:nvSpPr>
          <p:cNvPr id="4" name="Footer Placeholder 3"/>
          <p:cNvSpPr>
            <a:spLocks noGrp="1"/>
          </p:cNvSpPr>
          <p:nvPr>
            <p:ph type="ftr" sz="quarter" idx="11"/>
          </p:nvPr>
        </p:nvSpPr>
        <p:spPr/>
        <p:txBody>
          <a:bodyPr/>
          <a:lstStyle/>
          <a:p>
            <a:fld id="{B7BE7488-F10B-4543-913D-232C98B209F5}" type="slidenum">
              <a:rPr lang="en-US" smtClean="0"/>
              <a:t>8</a:t>
            </a:fld>
            <a:endParaRPr lang="en-US" dirty="0"/>
          </a:p>
        </p:txBody>
      </p:sp>
    </p:spTree>
    <p:extLst>
      <p:ext uri="{BB962C8B-B14F-4D97-AF65-F5344CB8AC3E}">
        <p14:creationId xmlns:p14="http://schemas.microsoft.com/office/powerpoint/2010/main" val="604278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Case Law on Inherited IRAs – State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general trend on the interpretation of state exemption statutes is to deny the exemption of an inherited IRA.</a:t>
            </a:r>
          </a:p>
          <a:p>
            <a:pPr lvl="1"/>
            <a:r>
              <a:rPr lang="en-US" dirty="0" smtClean="0"/>
              <a:t>California, Illinois, Indiana, Wisconsin, Alabama, Oklahoma.</a:t>
            </a:r>
          </a:p>
          <a:p>
            <a:pPr marL="274320" lvl="1" indent="0">
              <a:buNone/>
            </a:pPr>
            <a:endParaRPr lang="en-US" dirty="0" smtClean="0"/>
          </a:p>
          <a:p>
            <a:r>
              <a:rPr lang="en-US" dirty="0" smtClean="0"/>
              <a:t>Courts have exempted inherited IRAs in two notable cases:</a:t>
            </a:r>
          </a:p>
          <a:p>
            <a:pPr lvl="1"/>
            <a:r>
              <a:rPr lang="en-US" i="1" dirty="0" smtClean="0"/>
              <a:t>In re McClelland</a:t>
            </a:r>
            <a:r>
              <a:rPr lang="en-US" dirty="0" smtClean="0"/>
              <a:t>, 2008 WL 89902 (</a:t>
            </a:r>
            <a:r>
              <a:rPr lang="en-US" dirty="0" err="1" smtClean="0"/>
              <a:t>Bankr</a:t>
            </a:r>
            <a:r>
              <a:rPr lang="en-US" dirty="0" smtClean="0"/>
              <a:t>. D. Idaho 2008).  </a:t>
            </a:r>
          </a:p>
          <a:p>
            <a:pPr lvl="1"/>
            <a:r>
              <a:rPr lang="en-US" i="1" dirty="0" smtClean="0"/>
              <a:t>In re </a:t>
            </a:r>
            <a:r>
              <a:rPr lang="en-US" i="1" dirty="0" err="1" smtClean="0"/>
              <a:t>Theim</a:t>
            </a:r>
            <a:r>
              <a:rPr lang="en-US" dirty="0" smtClean="0"/>
              <a:t>, 443 B.R. 832 (D. Ariz. 2011).  Arizona statute exempts any “assets payable to a participant in or beneficiary of, or any interest of any participant or beneficiary in, a retirement plan under . . . </a:t>
            </a:r>
            <a:r>
              <a:rPr lang="en-US" dirty="0"/>
              <a:t>§ § 408, </a:t>
            </a:r>
            <a:r>
              <a:rPr lang="en-US" dirty="0" smtClean="0"/>
              <a:t>408A.”</a:t>
            </a:r>
            <a:endParaRPr lang="en-US" i="1" dirty="0"/>
          </a:p>
        </p:txBody>
      </p:sp>
      <p:sp>
        <p:nvSpPr>
          <p:cNvPr id="4" name="Footer Placeholder 3"/>
          <p:cNvSpPr>
            <a:spLocks noGrp="1"/>
          </p:cNvSpPr>
          <p:nvPr>
            <p:ph type="ftr" sz="quarter" idx="11"/>
          </p:nvPr>
        </p:nvSpPr>
        <p:spPr/>
        <p:txBody>
          <a:bodyPr/>
          <a:lstStyle/>
          <a:p>
            <a:fld id="{61546957-5C3A-4599-B550-E4439E8F1FF4}" type="slidenum">
              <a:rPr lang="en-US" smtClean="0"/>
              <a:t>9</a:t>
            </a:fld>
            <a:endParaRPr lang="en-US" dirty="0"/>
          </a:p>
        </p:txBody>
      </p:sp>
    </p:spTree>
    <p:extLst>
      <p:ext uri="{BB962C8B-B14F-4D97-AF65-F5344CB8AC3E}">
        <p14:creationId xmlns:p14="http://schemas.microsoft.com/office/powerpoint/2010/main" val="25373802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1053</TotalTime>
  <Words>4444</Words>
  <Application>Microsoft Office PowerPoint</Application>
  <PresentationFormat>On-screen Show (4:3)</PresentationFormat>
  <Paragraphs>312</Paragraphs>
  <Slides>24</Slides>
  <Notes>18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USING TRUSTS FOR INHERITED IRAs </vt:lpstr>
      <vt:lpstr>Biographical Information</vt:lpstr>
      <vt:lpstr>OVERVIEW</vt:lpstr>
      <vt:lpstr>PowerPoint Presentation</vt:lpstr>
      <vt:lpstr>Background: Federal Bankruptcy Code §522</vt:lpstr>
      <vt:lpstr>Background: Federal Bankruptcy Code §522</vt:lpstr>
      <vt:lpstr>Background: State Exemption Statutes</vt:lpstr>
      <vt:lpstr>Background: Maryland Statute</vt:lpstr>
      <vt:lpstr>Background: Case Law on Inherited IRAs – State</vt:lpstr>
      <vt:lpstr>Background: Case Law on Inherited IRAs – Federal</vt:lpstr>
      <vt:lpstr>Clark v. Rameker: History</vt:lpstr>
      <vt:lpstr>Clark v. Rameker: Opinion</vt:lpstr>
      <vt:lpstr>Clark v. Rameker: Opinion</vt:lpstr>
      <vt:lpstr>Clark v. Rameker: Holding</vt:lpstr>
      <vt:lpstr>PowerPoint Presentation</vt:lpstr>
      <vt:lpstr>Planning Basics: Designated Beneficiaries</vt:lpstr>
      <vt:lpstr>Planning Basics: Required Distributions</vt:lpstr>
      <vt:lpstr>Planning Basics: Single Life Table</vt:lpstr>
      <vt:lpstr>Planning Basics: See-Through Trusts</vt:lpstr>
      <vt:lpstr>Conduit Trust: Drafting</vt:lpstr>
      <vt:lpstr>Accumulation Trust: Drafting</vt:lpstr>
      <vt:lpstr>Beneficiary Designations</vt:lpstr>
      <vt:lpstr>PowerPoint Presentation</vt:lpstr>
      <vt:lpstr>Revenue Proposal</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Clark v. Rameker: Planning Implications for Inherited IRAs</dc:title>
  <dc:creator>amoody</dc:creator>
  <cp:lastModifiedBy>amoody</cp:lastModifiedBy>
  <cp:revision>37</cp:revision>
  <cp:lastPrinted>2015-02-13T21:21:23Z</cp:lastPrinted>
  <dcterms:created xsi:type="dcterms:W3CDTF">2014-10-21T13:37:35Z</dcterms:created>
  <dcterms:modified xsi:type="dcterms:W3CDTF">2015-02-13T21:35:10Z</dcterms:modified>
</cp:coreProperties>
</file>